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BM Hanna" charset="1" panose="02000503000000020003"/>
      <p:regular r:id="rId52"/>
    </p:embeddedFont>
    <p:embeddedFont>
      <p:font typeface="Canva Sans Bold" charset="1" panose="020B0803030501040103"/>
      <p:regular r:id="rId53"/>
    </p:embeddedFont>
    <p:embeddedFont>
      <p:font typeface="Canva Sans" charset="1" panose="020B0503030501040103"/>
      <p:regular r:id="rId54"/>
    </p:embeddedFont>
    <p:embeddedFont>
      <p:font typeface="Montserrat Ultra-Bold Italics" charset="1" panose="00000900000000000000"/>
      <p:regular r:id="rId55"/>
    </p:embeddedFont>
    <p:embeddedFont>
      <p:font typeface="Roboto" charset="1" panose="020000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5.pn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jpeg" Type="http://schemas.openxmlformats.org/officeDocument/2006/relationships/image"/><Relationship Id="rId12" Target="../media/image23.jpe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0.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3.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65.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7.pn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4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4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4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1.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9.png" Type="http://schemas.openxmlformats.org/officeDocument/2006/relationships/image"/><Relationship Id="rId16" Target="../media/image10.svg" Type="http://schemas.openxmlformats.org/officeDocument/2006/relationships/image"/><Relationship Id="rId2" Target="../media/image1.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2995592" y="3238639"/>
            <a:ext cx="12296817" cy="2291715"/>
          </a:xfrm>
          <a:prstGeom prst="rect">
            <a:avLst/>
          </a:prstGeom>
        </p:spPr>
        <p:txBody>
          <a:bodyPr anchor="t" rtlCol="false" tIns="0" lIns="0" bIns="0" rIns="0">
            <a:spAutoFit/>
          </a:bodyPr>
          <a:lstStyle/>
          <a:p>
            <a:pPr algn="ctr" marL="0" indent="0" lvl="0">
              <a:lnSpc>
                <a:spcPts val="8730"/>
              </a:lnSpc>
              <a:spcBef>
                <a:spcPct val="0"/>
              </a:spcBef>
            </a:pPr>
            <a:r>
              <a:rPr lang="en-US" sz="9000">
                <a:solidFill>
                  <a:srgbClr val="FFFFFF"/>
                </a:solidFill>
                <a:latin typeface="BM Hanna"/>
              </a:rPr>
              <a:t>ACADEMY COURSE SYSTEM </a:t>
            </a:r>
          </a:p>
        </p:txBody>
      </p:sp>
      <p:sp>
        <p:nvSpPr>
          <p:cNvPr name="Freeform 4" id="4"/>
          <p:cNvSpPr/>
          <p:nvPr/>
        </p:nvSpPr>
        <p:spPr>
          <a:xfrm flipH="false" flipV="false" rot="0">
            <a:off x="14239024" y="4091216"/>
            <a:ext cx="5640737" cy="6502291"/>
          </a:xfrm>
          <a:custGeom>
            <a:avLst/>
            <a:gdLst/>
            <a:ahLst/>
            <a:cxnLst/>
            <a:rect r="r" b="b" t="t" l="l"/>
            <a:pathLst>
              <a:path h="6502291" w="5640737">
                <a:moveTo>
                  <a:pt x="0" y="0"/>
                </a:moveTo>
                <a:lnTo>
                  <a:pt x="5640738" y="0"/>
                </a:lnTo>
                <a:lnTo>
                  <a:pt x="5640738" y="6502291"/>
                </a:lnTo>
                <a:lnTo>
                  <a:pt x="0" y="65022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5863095" y="5752848"/>
            <a:ext cx="6561811" cy="2047558"/>
            <a:chOff x="0" y="0"/>
            <a:chExt cx="1728214" cy="539275"/>
          </a:xfrm>
        </p:grpSpPr>
        <p:sp>
          <p:nvSpPr>
            <p:cNvPr name="Freeform 6" id="6"/>
            <p:cNvSpPr/>
            <p:nvPr/>
          </p:nvSpPr>
          <p:spPr>
            <a:xfrm flipH="false" flipV="false" rot="0">
              <a:off x="0" y="0"/>
              <a:ext cx="1728214" cy="539275"/>
            </a:xfrm>
            <a:custGeom>
              <a:avLst/>
              <a:gdLst/>
              <a:ahLst/>
              <a:cxnLst/>
              <a:rect r="r" b="b" t="t" l="l"/>
              <a:pathLst>
                <a:path h="539275" w="1728214">
                  <a:moveTo>
                    <a:pt x="117985" y="0"/>
                  </a:moveTo>
                  <a:lnTo>
                    <a:pt x="1610229" y="0"/>
                  </a:lnTo>
                  <a:cubicBezTo>
                    <a:pt x="1641520" y="0"/>
                    <a:pt x="1671530" y="12430"/>
                    <a:pt x="1693657" y="34557"/>
                  </a:cubicBezTo>
                  <a:cubicBezTo>
                    <a:pt x="1715783" y="56683"/>
                    <a:pt x="1728214" y="86693"/>
                    <a:pt x="1728214" y="117985"/>
                  </a:cubicBezTo>
                  <a:lnTo>
                    <a:pt x="1728214" y="421290"/>
                  </a:lnTo>
                  <a:cubicBezTo>
                    <a:pt x="1728214" y="452582"/>
                    <a:pt x="1715783" y="482591"/>
                    <a:pt x="1693657" y="504718"/>
                  </a:cubicBezTo>
                  <a:cubicBezTo>
                    <a:pt x="1671530" y="526844"/>
                    <a:pt x="1641520" y="539275"/>
                    <a:pt x="1610229" y="539275"/>
                  </a:cubicBezTo>
                  <a:lnTo>
                    <a:pt x="117985" y="539275"/>
                  </a:lnTo>
                  <a:cubicBezTo>
                    <a:pt x="86693" y="539275"/>
                    <a:pt x="56683" y="526844"/>
                    <a:pt x="34557" y="504718"/>
                  </a:cubicBezTo>
                  <a:cubicBezTo>
                    <a:pt x="12430" y="482591"/>
                    <a:pt x="0" y="452582"/>
                    <a:pt x="0" y="421290"/>
                  </a:cubicBezTo>
                  <a:lnTo>
                    <a:pt x="0" y="117985"/>
                  </a:lnTo>
                  <a:cubicBezTo>
                    <a:pt x="0" y="86693"/>
                    <a:pt x="12430" y="56683"/>
                    <a:pt x="34557" y="34557"/>
                  </a:cubicBezTo>
                  <a:cubicBezTo>
                    <a:pt x="56683" y="12430"/>
                    <a:pt x="86693" y="0"/>
                    <a:pt x="117985" y="0"/>
                  </a:cubicBezTo>
                  <a:close/>
                </a:path>
              </a:pathLst>
            </a:custGeom>
            <a:solidFill>
              <a:srgbClr val="FFCE32"/>
            </a:solidFill>
          </p:spPr>
        </p:sp>
        <p:sp>
          <p:nvSpPr>
            <p:cNvPr name="TextBox 7" id="7"/>
            <p:cNvSpPr txBox="true"/>
            <p:nvPr/>
          </p:nvSpPr>
          <p:spPr>
            <a:xfrm>
              <a:off x="0" y="-28575"/>
              <a:ext cx="1728214" cy="567850"/>
            </a:xfrm>
            <a:prstGeom prst="rect">
              <a:avLst/>
            </a:prstGeom>
          </p:spPr>
          <p:txBody>
            <a:bodyPr anchor="ctr" rtlCol="false" tIns="50800" lIns="50800" bIns="50800" rIns="50800"/>
            <a:lstStyle/>
            <a:p>
              <a:pPr algn="ctr">
                <a:lnSpc>
                  <a:spcPts val="3437"/>
                </a:lnSpc>
              </a:pPr>
            </a:p>
          </p:txBody>
        </p:sp>
      </p:grpSp>
      <p:sp>
        <p:nvSpPr>
          <p:cNvPr name="Freeform 8" id="8"/>
          <p:cNvSpPr/>
          <p:nvPr/>
        </p:nvSpPr>
        <p:spPr>
          <a:xfrm flipH="false" flipV="false" rot="0">
            <a:off x="13833448" y="-1279629"/>
            <a:ext cx="5817841" cy="4114800"/>
          </a:xfrm>
          <a:custGeom>
            <a:avLst/>
            <a:gdLst/>
            <a:ahLst/>
            <a:cxnLst/>
            <a:rect r="r" b="b" t="t" l="l"/>
            <a:pathLst>
              <a:path h="4114800" w="5817841">
                <a:moveTo>
                  <a:pt x="0" y="0"/>
                </a:moveTo>
                <a:lnTo>
                  <a:pt x="5817841" y="0"/>
                </a:lnTo>
                <a:lnTo>
                  <a:pt x="58178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98693" y="-662043"/>
            <a:ext cx="5155216" cy="4114800"/>
          </a:xfrm>
          <a:custGeom>
            <a:avLst/>
            <a:gdLst/>
            <a:ahLst/>
            <a:cxnLst/>
            <a:rect r="r" b="b" t="t" l="l"/>
            <a:pathLst>
              <a:path h="4114800" w="5155216">
                <a:moveTo>
                  <a:pt x="0" y="0"/>
                </a:moveTo>
                <a:lnTo>
                  <a:pt x="5155216" y="0"/>
                </a:lnTo>
                <a:lnTo>
                  <a:pt x="515521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863095" y="6017961"/>
            <a:ext cx="6561811" cy="1812290"/>
          </a:xfrm>
          <a:prstGeom prst="rect">
            <a:avLst/>
          </a:prstGeom>
        </p:spPr>
        <p:txBody>
          <a:bodyPr anchor="t" rtlCol="false" tIns="0" lIns="0" bIns="0" rIns="0">
            <a:spAutoFit/>
          </a:bodyPr>
          <a:lstStyle/>
          <a:p>
            <a:pPr algn="ctr">
              <a:lnSpc>
                <a:spcPts val="5199"/>
              </a:lnSpc>
            </a:pPr>
            <a:r>
              <a:rPr lang="en-US" sz="3999" spc="79">
                <a:solidFill>
                  <a:srgbClr val="000000"/>
                </a:solidFill>
                <a:latin typeface="Canva Sans Bold"/>
              </a:rPr>
              <a:t>Graduation Project</a:t>
            </a:r>
          </a:p>
          <a:p>
            <a:pPr algn="ctr">
              <a:lnSpc>
                <a:spcPts val="5199"/>
              </a:lnSpc>
            </a:pPr>
            <a:r>
              <a:rPr lang="en-US" sz="3999" spc="79">
                <a:solidFill>
                  <a:srgbClr val="000000"/>
                </a:solidFill>
                <a:latin typeface="Canva Sans Bold"/>
              </a:rPr>
              <a:t> 2023-2024</a:t>
            </a:r>
          </a:p>
          <a:p>
            <a:pPr algn="ctr" marL="0" indent="0" lvl="0">
              <a:lnSpc>
                <a:spcPts val="4030"/>
              </a:lnSpc>
            </a:pPr>
          </a:p>
        </p:txBody>
      </p:sp>
      <p:sp>
        <p:nvSpPr>
          <p:cNvPr name="Freeform 11" id="11"/>
          <p:cNvSpPr/>
          <p:nvPr/>
        </p:nvSpPr>
        <p:spPr>
          <a:xfrm flipH="false" flipV="false" rot="0">
            <a:off x="6449786" y="8049325"/>
            <a:ext cx="5388428" cy="1998106"/>
          </a:xfrm>
          <a:custGeom>
            <a:avLst/>
            <a:gdLst/>
            <a:ahLst/>
            <a:cxnLst/>
            <a:rect r="r" b="b" t="t" l="l"/>
            <a:pathLst>
              <a:path h="1998106" w="5388428">
                <a:moveTo>
                  <a:pt x="0" y="0"/>
                </a:moveTo>
                <a:lnTo>
                  <a:pt x="5388428" y="0"/>
                </a:lnTo>
                <a:lnTo>
                  <a:pt x="5388428" y="1998107"/>
                </a:lnTo>
                <a:lnTo>
                  <a:pt x="0" y="1998107"/>
                </a:lnTo>
                <a:lnTo>
                  <a:pt x="0" y="0"/>
                </a:lnTo>
                <a:close/>
              </a:path>
            </a:pathLst>
          </a:custGeom>
          <a:blipFill>
            <a:blip r:embed="rId9"/>
            <a:stretch>
              <a:fillRect l="0" t="-84838" r="0" b="-84838"/>
            </a:stretch>
          </a:blipFill>
        </p:spPr>
      </p:sp>
      <p:sp>
        <p:nvSpPr>
          <p:cNvPr name="Freeform 12" id="12"/>
          <p:cNvSpPr/>
          <p:nvPr/>
        </p:nvSpPr>
        <p:spPr>
          <a:xfrm flipH="false" flipV="false" rot="-526312">
            <a:off x="-796615" y="5045557"/>
            <a:ext cx="7584413" cy="6908710"/>
          </a:xfrm>
          <a:custGeom>
            <a:avLst/>
            <a:gdLst/>
            <a:ahLst/>
            <a:cxnLst/>
            <a:rect r="r" b="b" t="t" l="l"/>
            <a:pathLst>
              <a:path h="6908710" w="7584413">
                <a:moveTo>
                  <a:pt x="0" y="0"/>
                </a:moveTo>
                <a:lnTo>
                  <a:pt x="7584413" y="0"/>
                </a:lnTo>
                <a:lnTo>
                  <a:pt x="7584413" y="6908710"/>
                </a:lnTo>
                <a:lnTo>
                  <a:pt x="0" y="69087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18228" y="1028700"/>
            <a:ext cx="19524457" cy="9513735"/>
          </a:xfrm>
          <a:custGeom>
            <a:avLst/>
            <a:gdLst/>
            <a:ahLst/>
            <a:cxnLst/>
            <a:rect r="r" b="b" t="t" l="l"/>
            <a:pathLst>
              <a:path h="9513735" w="19524457">
                <a:moveTo>
                  <a:pt x="0" y="0"/>
                </a:moveTo>
                <a:lnTo>
                  <a:pt x="19524456" y="0"/>
                </a:lnTo>
                <a:lnTo>
                  <a:pt x="19524456" y="9513735"/>
                </a:lnTo>
                <a:lnTo>
                  <a:pt x="0" y="95137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5106" y="773265"/>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278346" y="-376514"/>
            <a:ext cx="12898816" cy="1405214"/>
            <a:chOff x="0" y="0"/>
            <a:chExt cx="3397219" cy="370098"/>
          </a:xfrm>
        </p:grpSpPr>
        <p:sp>
          <p:nvSpPr>
            <p:cNvPr name="Freeform 6" id="6"/>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7" id="7"/>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PROBLEM STATEMENT</a:t>
            </a:r>
          </a:p>
        </p:txBody>
      </p:sp>
      <p:sp>
        <p:nvSpPr>
          <p:cNvPr name="TextBox 9" id="9"/>
          <p:cNvSpPr txBox="true"/>
          <p:nvPr/>
        </p:nvSpPr>
        <p:spPr>
          <a:xfrm rot="0">
            <a:off x="1321870" y="3014662"/>
            <a:ext cx="7822130" cy="418147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Lack of interaction: Limited opportunities for interaction with instructors and peers can hinder the learning experience, especially for social learners.</a:t>
            </a:r>
          </a:p>
          <a:p>
            <a:pPr algn="just">
              <a:lnSpc>
                <a:spcPts val="3749"/>
              </a:lnSpc>
            </a:pPr>
          </a:p>
          <a:p>
            <a:pPr algn="just" marL="539749" indent="-269875" lvl="1">
              <a:lnSpc>
                <a:spcPts val="3749"/>
              </a:lnSpc>
              <a:buFont typeface="Arial"/>
              <a:buChar char="•"/>
            </a:pPr>
            <a:r>
              <a:rPr lang="en-US" sz="2499">
                <a:solidFill>
                  <a:srgbClr val="000000"/>
                </a:solidFill>
                <a:latin typeface="Canva Sans"/>
              </a:rPr>
              <a:t>Limited engagement: Traditional course formats with static content can lead to disengagement and low completion rates.</a:t>
            </a:r>
          </a:p>
          <a:p>
            <a:pPr algn="just">
              <a:lnSpc>
                <a:spcPts val="3749"/>
              </a:lnSpc>
            </a:pPr>
          </a:p>
        </p:txBody>
      </p:sp>
      <p:sp>
        <p:nvSpPr>
          <p:cNvPr name="TextBox 10" id="10"/>
          <p:cNvSpPr txBox="true"/>
          <p:nvPr/>
        </p:nvSpPr>
        <p:spPr>
          <a:xfrm rot="0">
            <a:off x="9362260" y="3014662"/>
            <a:ext cx="7304996" cy="51149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Personalized Learning Paths: Utilizing AI and user data, platforms can recommend relevant courses, learning materials, and study paths based on a learner's background, interests, and learning goals.</a:t>
            </a:r>
          </a:p>
          <a:p>
            <a:pPr algn="just">
              <a:lnSpc>
                <a:spcPts val="3749"/>
              </a:lnSpc>
            </a:pPr>
          </a:p>
          <a:p>
            <a:pPr algn="just" marL="539749" indent="-269875" lvl="1">
              <a:lnSpc>
                <a:spcPts val="3749"/>
              </a:lnSpc>
              <a:buFont typeface="Arial"/>
              <a:buChar char="•"/>
            </a:pPr>
            <a:r>
              <a:rPr lang="en-US" sz="2499">
                <a:solidFill>
                  <a:srgbClr val="000000"/>
                </a:solidFill>
                <a:latin typeface="Canva Sans"/>
              </a:rPr>
              <a:t>Adaptive Learning: The platform can adjust the difficulty and pace of learning materials based on a learner's performance, ensuring they are challenged appropriately.</a:t>
            </a:r>
          </a:p>
          <a:p>
            <a:pPr algn="just">
              <a:lnSpc>
                <a:spcPts val="3749"/>
              </a:lnSpc>
            </a:pPr>
          </a:p>
        </p:txBody>
      </p:sp>
      <p:sp>
        <p:nvSpPr>
          <p:cNvPr name="Freeform 11" id="11"/>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67707">
            <a:off x="-259017" y="6831964"/>
            <a:ext cx="3978551" cy="4438545"/>
          </a:xfrm>
          <a:custGeom>
            <a:avLst/>
            <a:gdLst/>
            <a:ahLst/>
            <a:cxnLst/>
            <a:rect r="r" b="b" t="t" l="l"/>
            <a:pathLst>
              <a:path h="4438545" w="3978551">
                <a:moveTo>
                  <a:pt x="0" y="0"/>
                </a:moveTo>
                <a:lnTo>
                  <a:pt x="3978551" y="0"/>
                </a:lnTo>
                <a:lnTo>
                  <a:pt x="3978551" y="4438545"/>
                </a:lnTo>
                <a:lnTo>
                  <a:pt x="0" y="4438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66126" y="1606894"/>
            <a:ext cx="8277874" cy="8330093"/>
            <a:chOff x="0" y="0"/>
            <a:chExt cx="2180181" cy="2193934"/>
          </a:xfrm>
        </p:grpSpPr>
        <p:sp>
          <p:nvSpPr>
            <p:cNvPr name="Freeform 4" id="4"/>
            <p:cNvSpPr/>
            <p:nvPr/>
          </p:nvSpPr>
          <p:spPr>
            <a:xfrm flipH="false" flipV="false" rot="0">
              <a:off x="0" y="0"/>
              <a:ext cx="2180181" cy="2193934"/>
            </a:xfrm>
            <a:custGeom>
              <a:avLst/>
              <a:gdLst/>
              <a:ahLst/>
              <a:cxnLst/>
              <a:rect r="r" b="b" t="t" l="l"/>
              <a:pathLst>
                <a:path h="2193934" w="2180181">
                  <a:moveTo>
                    <a:pt x="39281" y="0"/>
                  </a:moveTo>
                  <a:lnTo>
                    <a:pt x="2140900" y="0"/>
                  </a:lnTo>
                  <a:cubicBezTo>
                    <a:pt x="2162594" y="0"/>
                    <a:pt x="2180181" y="17587"/>
                    <a:pt x="2180181" y="39281"/>
                  </a:cubicBezTo>
                  <a:lnTo>
                    <a:pt x="2180181" y="2154653"/>
                  </a:lnTo>
                  <a:cubicBezTo>
                    <a:pt x="2180181" y="2165071"/>
                    <a:pt x="2176042" y="2175062"/>
                    <a:pt x="2168676" y="2182429"/>
                  </a:cubicBezTo>
                  <a:cubicBezTo>
                    <a:pt x="2161309" y="2189795"/>
                    <a:pt x="2151318" y="2193934"/>
                    <a:pt x="2140900" y="2193934"/>
                  </a:cubicBezTo>
                  <a:lnTo>
                    <a:pt x="39281" y="2193934"/>
                  </a:lnTo>
                  <a:cubicBezTo>
                    <a:pt x="28863" y="2193934"/>
                    <a:pt x="18872" y="2189795"/>
                    <a:pt x="11505" y="2182429"/>
                  </a:cubicBezTo>
                  <a:cubicBezTo>
                    <a:pt x="4138" y="2175062"/>
                    <a:pt x="0" y="2165071"/>
                    <a:pt x="0" y="2154653"/>
                  </a:cubicBezTo>
                  <a:lnTo>
                    <a:pt x="0" y="39281"/>
                  </a:lnTo>
                  <a:cubicBezTo>
                    <a:pt x="0" y="28863"/>
                    <a:pt x="4138" y="18872"/>
                    <a:pt x="11505" y="11505"/>
                  </a:cubicBezTo>
                  <a:cubicBezTo>
                    <a:pt x="18872" y="4138"/>
                    <a:pt x="28863" y="0"/>
                    <a:pt x="39281" y="0"/>
                  </a:cubicBezTo>
                  <a:close/>
                </a:path>
              </a:pathLst>
            </a:custGeom>
            <a:solidFill>
              <a:srgbClr val="EFE3D4"/>
            </a:solidFill>
          </p:spPr>
        </p:sp>
        <p:sp>
          <p:nvSpPr>
            <p:cNvPr name="TextBox 5" id="5"/>
            <p:cNvSpPr txBox="true"/>
            <p:nvPr/>
          </p:nvSpPr>
          <p:spPr>
            <a:xfrm>
              <a:off x="0" y="-57150"/>
              <a:ext cx="2180181" cy="225108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14915871" y="-360588"/>
            <a:ext cx="4032504" cy="4114800"/>
          </a:xfrm>
          <a:custGeom>
            <a:avLst/>
            <a:gdLst/>
            <a:ahLst/>
            <a:cxnLst/>
            <a:rect r="r" b="b" t="t" l="l"/>
            <a:pathLst>
              <a:path h="4114800" w="4032504">
                <a:moveTo>
                  <a:pt x="4032504" y="0"/>
                </a:moveTo>
                <a:lnTo>
                  <a:pt x="0" y="0"/>
                </a:lnTo>
                <a:lnTo>
                  <a:pt x="0" y="4114800"/>
                </a:lnTo>
                <a:lnTo>
                  <a:pt x="4032504" y="4114800"/>
                </a:lnTo>
                <a:lnTo>
                  <a:pt x="403250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265132" y="6106493"/>
            <a:ext cx="3897838" cy="4114800"/>
          </a:xfrm>
          <a:custGeom>
            <a:avLst/>
            <a:gdLst/>
            <a:ahLst/>
            <a:cxnLst/>
            <a:rect r="r" b="b" t="t" l="l"/>
            <a:pathLst>
              <a:path h="4114800" w="3897838">
                <a:moveTo>
                  <a:pt x="0" y="0"/>
                </a:moveTo>
                <a:lnTo>
                  <a:pt x="3897837" y="0"/>
                </a:lnTo>
                <a:lnTo>
                  <a:pt x="389783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81661" y="7392524"/>
            <a:ext cx="4517246" cy="4114800"/>
          </a:xfrm>
          <a:custGeom>
            <a:avLst/>
            <a:gdLst/>
            <a:ahLst/>
            <a:cxnLst/>
            <a:rect r="r" b="b" t="t" l="l"/>
            <a:pathLst>
              <a:path h="4114800" w="4517246">
                <a:moveTo>
                  <a:pt x="0" y="0"/>
                </a:moveTo>
                <a:lnTo>
                  <a:pt x="4517246" y="0"/>
                </a:lnTo>
                <a:lnTo>
                  <a:pt x="451724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76962" y="358638"/>
            <a:ext cx="3578990" cy="1727761"/>
          </a:xfrm>
          <a:custGeom>
            <a:avLst/>
            <a:gdLst/>
            <a:ahLst/>
            <a:cxnLst/>
            <a:rect r="r" b="b" t="t" l="l"/>
            <a:pathLst>
              <a:path h="1727761" w="3578990">
                <a:moveTo>
                  <a:pt x="0" y="0"/>
                </a:moveTo>
                <a:lnTo>
                  <a:pt x="3578990" y="0"/>
                </a:lnTo>
                <a:lnTo>
                  <a:pt x="3578990" y="1727762"/>
                </a:lnTo>
                <a:lnTo>
                  <a:pt x="0" y="1727762"/>
                </a:lnTo>
                <a:lnTo>
                  <a:pt x="0" y="0"/>
                </a:lnTo>
                <a:close/>
              </a:path>
            </a:pathLst>
          </a:custGeom>
          <a:blipFill>
            <a:blip r:embed="rId9"/>
            <a:stretch>
              <a:fillRect l="0" t="-23447" r="0" b="-32031"/>
            </a:stretch>
          </a:blipFill>
        </p:spPr>
      </p:sp>
      <p:sp>
        <p:nvSpPr>
          <p:cNvPr name="TextBox 10" id="10"/>
          <p:cNvSpPr txBox="true"/>
          <p:nvPr/>
        </p:nvSpPr>
        <p:spPr>
          <a:xfrm rot="0">
            <a:off x="6064870" y="166462"/>
            <a:ext cx="9407280" cy="1006717"/>
          </a:xfrm>
          <a:prstGeom prst="rect">
            <a:avLst/>
          </a:prstGeom>
        </p:spPr>
        <p:txBody>
          <a:bodyPr anchor="t" rtlCol="false" tIns="0" lIns="0" bIns="0" rIns="0">
            <a:spAutoFit/>
          </a:bodyPr>
          <a:lstStyle/>
          <a:p>
            <a:pPr algn="ctr">
              <a:lnSpc>
                <a:spcPts val="7453"/>
              </a:lnSpc>
            </a:pPr>
            <a:r>
              <a:rPr lang="en-US" sz="7684">
                <a:solidFill>
                  <a:srgbClr val="FFFFFF"/>
                </a:solidFill>
                <a:latin typeface="BM Hanna"/>
              </a:rPr>
              <a:t>RELATED WOEK</a:t>
            </a:r>
          </a:p>
        </p:txBody>
      </p:sp>
      <p:sp>
        <p:nvSpPr>
          <p:cNvPr name="TextBox 11" id="11"/>
          <p:cNvSpPr txBox="true"/>
          <p:nvPr/>
        </p:nvSpPr>
        <p:spPr>
          <a:xfrm rot="0">
            <a:off x="1028700" y="2141368"/>
            <a:ext cx="7444850" cy="1442945"/>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Udemy is a large online learning platform that offers a wide variety of courses on a vast range of topics.</a:t>
            </a:r>
          </a:p>
        </p:txBody>
      </p:sp>
      <p:grpSp>
        <p:nvGrpSpPr>
          <p:cNvPr name="Group 12" id="12"/>
          <p:cNvGrpSpPr/>
          <p:nvPr/>
        </p:nvGrpSpPr>
        <p:grpSpPr>
          <a:xfrm rot="0">
            <a:off x="9564019" y="2370749"/>
            <a:ext cx="8277874" cy="7471488"/>
            <a:chOff x="0" y="0"/>
            <a:chExt cx="2180181" cy="1967799"/>
          </a:xfrm>
        </p:grpSpPr>
        <p:sp>
          <p:nvSpPr>
            <p:cNvPr name="Freeform 13" id="13"/>
            <p:cNvSpPr/>
            <p:nvPr/>
          </p:nvSpPr>
          <p:spPr>
            <a:xfrm flipH="false" flipV="false" rot="0">
              <a:off x="0" y="0"/>
              <a:ext cx="2180181" cy="1967799"/>
            </a:xfrm>
            <a:custGeom>
              <a:avLst/>
              <a:gdLst/>
              <a:ahLst/>
              <a:cxnLst/>
              <a:rect r="r" b="b" t="t" l="l"/>
              <a:pathLst>
                <a:path h="1967799" w="2180181">
                  <a:moveTo>
                    <a:pt x="39281" y="0"/>
                  </a:moveTo>
                  <a:lnTo>
                    <a:pt x="2140900" y="0"/>
                  </a:lnTo>
                  <a:cubicBezTo>
                    <a:pt x="2162594" y="0"/>
                    <a:pt x="2180181" y="17587"/>
                    <a:pt x="2180181" y="39281"/>
                  </a:cubicBezTo>
                  <a:lnTo>
                    <a:pt x="2180181" y="1928519"/>
                  </a:lnTo>
                  <a:cubicBezTo>
                    <a:pt x="2180181" y="1938936"/>
                    <a:pt x="2176042" y="1948928"/>
                    <a:pt x="2168676" y="1956294"/>
                  </a:cubicBezTo>
                  <a:cubicBezTo>
                    <a:pt x="2161309" y="1963661"/>
                    <a:pt x="2151318" y="1967799"/>
                    <a:pt x="2140900" y="1967799"/>
                  </a:cubicBezTo>
                  <a:lnTo>
                    <a:pt x="39281" y="1967799"/>
                  </a:lnTo>
                  <a:cubicBezTo>
                    <a:pt x="28863" y="1967799"/>
                    <a:pt x="18872" y="1963661"/>
                    <a:pt x="11505" y="1956294"/>
                  </a:cubicBezTo>
                  <a:cubicBezTo>
                    <a:pt x="4138" y="1948928"/>
                    <a:pt x="0" y="1938936"/>
                    <a:pt x="0" y="1928519"/>
                  </a:cubicBezTo>
                  <a:lnTo>
                    <a:pt x="0" y="39281"/>
                  </a:lnTo>
                  <a:cubicBezTo>
                    <a:pt x="0" y="28863"/>
                    <a:pt x="4138" y="18872"/>
                    <a:pt x="11505" y="11505"/>
                  </a:cubicBezTo>
                  <a:cubicBezTo>
                    <a:pt x="18872" y="4138"/>
                    <a:pt x="28863" y="0"/>
                    <a:pt x="39281" y="0"/>
                  </a:cubicBezTo>
                  <a:close/>
                </a:path>
              </a:pathLst>
            </a:custGeom>
            <a:solidFill>
              <a:srgbClr val="EFE3D4"/>
            </a:solidFill>
          </p:spPr>
        </p:sp>
        <p:sp>
          <p:nvSpPr>
            <p:cNvPr name="TextBox 14" id="14"/>
            <p:cNvSpPr txBox="true"/>
            <p:nvPr/>
          </p:nvSpPr>
          <p:spPr>
            <a:xfrm>
              <a:off x="0" y="-57150"/>
              <a:ext cx="2180181" cy="2024949"/>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9769201" y="2569305"/>
            <a:ext cx="7444850" cy="2908322"/>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leverages user browsing history, past course enrollments, ratings, and reviews to suggest relevant courses. It also uses collaborative filtering, recommending courses similar to those enjoyed by users with similar interests.</a:t>
            </a:r>
          </a:p>
        </p:txBody>
      </p:sp>
      <p:sp>
        <p:nvSpPr>
          <p:cNvPr name="TextBox 16" id="16"/>
          <p:cNvSpPr txBox="true"/>
          <p:nvPr/>
        </p:nvSpPr>
        <p:spPr>
          <a:xfrm rot="0">
            <a:off x="1028700" y="3833560"/>
            <a:ext cx="7444850" cy="2419863"/>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Focus on Online Courses: It's a marketplace where instructors can create and sell their own online courses. This allows for a diverse course library encompassing a multitude of subjects.</a:t>
            </a:r>
          </a:p>
        </p:txBody>
      </p:sp>
      <p:sp>
        <p:nvSpPr>
          <p:cNvPr name="TextBox 17" id="17"/>
          <p:cNvSpPr txBox="true"/>
          <p:nvPr/>
        </p:nvSpPr>
        <p:spPr>
          <a:xfrm rot="0">
            <a:off x="1294249" y="6501073"/>
            <a:ext cx="7421628" cy="2419863"/>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Course Variety: Udemy boasts over 183,000 video courses on topics like web development, data science, business, personal development, and pretty much anything else you can imagine.</a:t>
            </a:r>
          </a:p>
        </p:txBody>
      </p:sp>
      <p:sp>
        <p:nvSpPr>
          <p:cNvPr name="TextBox 18" id="18"/>
          <p:cNvSpPr txBox="true"/>
          <p:nvPr/>
        </p:nvSpPr>
        <p:spPr>
          <a:xfrm rot="0">
            <a:off x="9769201" y="5564683"/>
            <a:ext cx="7444850" cy="3885241"/>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Paid and Free Courses: The platform offers both paid and free courses, catering to learners with different budgets and interests.</a:t>
            </a:r>
          </a:p>
          <a:p>
            <a:pPr algn="just">
              <a:lnSpc>
                <a:spcPts val="3883"/>
              </a:lnSpc>
            </a:pPr>
          </a:p>
          <a:p>
            <a:pPr algn="just" marL="558918" indent="-279459" lvl="1">
              <a:lnSpc>
                <a:spcPts val="3883"/>
              </a:lnSpc>
              <a:buFont typeface="Arial"/>
              <a:buChar char="•"/>
            </a:pPr>
            <a:r>
              <a:rPr lang="en-US" sz="2588">
                <a:solidFill>
                  <a:srgbClr val="000000"/>
                </a:solidFill>
                <a:latin typeface="Canva Sans"/>
              </a:rPr>
              <a:t>Self-Paced Learning: You can learn at your own pace, with on-demand course content accessible anytime, anywhere.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66126" y="1786812"/>
            <a:ext cx="8277874" cy="8152075"/>
            <a:chOff x="0" y="0"/>
            <a:chExt cx="2180181" cy="2147049"/>
          </a:xfrm>
        </p:grpSpPr>
        <p:sp>
          <p:nvSpPr>
            <p:cNvPr name="Freeform 4" id="4"/>
            <p:cNvSpPr/>
            <p:nvPr/>
          </p:nvSpPr>
          <p:spPr>
            <a:xfrm flipH="false" flipV="false" rot="0">
              <a:off x="0" y="0"/>
              <a:ext cx="2180181" cy="2147049"/>
            </a:xfrm>
            <a:custGeom>
              <a:avLst/>
              <a:gdLst/>
              <a:ahLst/>
              <a:cxnLst/>
              <a:rect r="r" b="b" t="t" l="l"/>
              <a:pathLst>
                <a:path h="2147049" w="2180181">
                  <a:moveTo>
                    <a:pt x="39281" y="0"/>
                  </a:moveTo>
                  <a:lnTo>
                    <a:pt x="2140900" y="0"/>
                  </a:lnTo>
                  <a:cubicBezTo>
                    <a:pt x="2162594" y="0"/>
                    <a:pt x="2180181" y="17587"/>
                    <a:pt x="2180181" y="39281"/>
                  </a:cubicBezTo>
                  <a:lnTo>
                    <a:pt x="2180181" y="2107768"/>
                  </a:lnTo>
                  <a:cubicBezTo>
                    <a:pt x="2180181" y="2118186"/>
                    <a:pt x="2176042" y="2128177"/>
                    <a:pt x="2168676" y="2135543"/>
                  </a:cubicBezTo>
                  <a:cubicBezTo>
                    <a:pt x="2161309" y="2142910"/>
                    <a:pt x="2151318" y="2147049"/>
                    <a:pt x="2140900" y="2147049"/>
                  </a:cubicBezTo>
                  <a:lnTo>
                    <a:pt x="39281" y="2147049"/>
                  </a:lnTo>
                  <a:cubicBezTo>
                    <a:pt x="28863" y="2147049"/>
                    <a:pt x="18872" y="2142910"/>
                    <a:pt x="11505" y="2135543"/>
                  </a:cubicBezTo>
                  <a:cubicBezTo>
                    <a:pt x="4138" y="2128177"/>
                    <a:pt x="0" y="2118186"/>
                    <a:pt x="0" y="2107768"/>
                  </a:cubicBezTo>
                  <a:lnTo>
                    <a:pt x="0" y="39281"/>
                  </a:lnTo>
                  <a:cubicBezTo>
                    <a:pt x="0" y="28863"/>
                    <a:pt x="4138" y="18872"/>
                    <a:pt x="11505" y="11505"/>
                  </a:cubicBezTo>
                  <a:cubicBezTo>
                    <a:pt x="18872" y="4138"/>
                    <a:pt x="28863" y="0"/>
                    <a:pt x="39281" y="0"/>
                  </a:cubicBezTo>
                  <a:close/>
                </a:path>
              </a:pathLst>
            </a:custGeom>
            <a:solidFill>
              <a:srgbClr val="EFE3D4"/>
            </a:solidFill>
          </p:spPr>
        </p:sp>
        <p:sp>
          <p:nvSpPr>
            <p:cNvPr name="TextBox 5" id="5"/>
            <p:cNvSpPr txBox="true"/>
            <p:nvPr/>
          </p:nvSpPr>
          <p:spPr>
            <a:xfrm>
              <a:off x="0" y="-57150"/>
              <a:ext cx="2180181" cy="2204199"/>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9469087" y="2467400"/>
            <a:ext cx="7790213" cy="7471488"/>
            <a:chOff x="0" y="0"/>
            <a:chExt cx="2051743" cy="1967799"/>
          </a:xfrm>
        </p:grpSpPr>
        <p:sp>
          <p:nvSpPr>
            <p:cNvPr name="Freeform 7" id="7"/>
            <p:cNvSpPr/>
            <p:nvPr/>
          </p:nvSpPr>
          <p:spPr>
            <a:xfrm flipH="false" flipV="false" rot="0">
              <a:off x="0" y="0"/>
              <a:ext cx="2051743" cy="1967799"/>
            </a:xfrm>
            <a:custGeom>
              <a:avLst/>
              <a:gdLst/>
              <a:ahLst/>
              <a:cxnLst/>
              <a:rect r="r" b="b" t="t" l="l"/>
              <a:pathLst>
                <a:path h="1967799" w="2051743">
                  <a:moveTo>
                    <a:pt x="41740" y="0"/>
                  </a:moveTo>
                  <a:lnTo>
                    <a:pt x="2010004" y="0"/>
                  </a:lnTo>
                  <a:cubicBezTo>
                    <a:pt x="2033056" y="0"/>
                    <a:pt x="2051743" y="18687"/>
                    <a:pt x="2051743" y="41740"/>
                  </a:cubicBezTo>
                  <a:lnTo>
                    <a:pt x="2051743" y="1926060"/>
                  </a:lnTo>
                  <a:cubicBezTo>
                    <a:pt x="2051743" y="1949112"/>
                    <a:pt x="2033056" y="1967799"/>
                    <a:pt x="2010004" y="1967799"/>
                  </a:cubicBezTo>
                  <a:lnTo>
                    <a:pt x="41740" y="1967799"/>
                  </a:lnTo>
                  <a:cubicBezTo>
                    <a:pt x="18687" y="1967799"/>
                    <a:pt x="0" y="1949112"/>
                    <a:pt x="0" y="1926060"/>
                  </a:cubicBezTo>
                  <a:lnTo>
                    <a:pt x="0" y="41740"/>
                  </a:lnTo>
                  <a:cubicBezTo>
                    <a:pt x="0" y="18687"/>
                    <a:pt x="18687" y="0"/>
                    <a:pt x="41740" y="0"/>
                  </a:cubicBezTo>
                  <a:close/>
                </a:path>
              </a:pathLst>
            </a:custGeom>
            <a:solidFill>
              <a:srgbClr val="EFE3D4"/>
            </a:solidFill>
          </p:spPr>
        </p:sp>
        <p:sp>
          <p:nvSpPr>
            <p:cNvPr name="TextBox 8" id="8"/>
            <p:cNvSpPr txBox="true"/>
            <p:nvPr/>
          </p:nvSpPr>
          <p:spPr>
            <a:xfrm>
              <a:off x="0" y="-57150"/>
              <a:ext cx="2051743" cy="202494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true" flipV="false" rot="0">
            <a:off x="14915871" y="-360588"/>
            <a:ext cx="4032504" cy="4114800"/>
          </a:xfrm>
          <a:custGeom>
            <a:avLst/>
            <a:gdLst/>
            <a:ahLst/>
            <a:cxnLst/>
            <a:rect r="r" b="b" t="t" l="l"/>
            <a:pathLst>
              <a:path h="4114800" w="4032504">
                <a:moveTo>
                  <a:pt x="4032504" y="0"/>
                </a:moveTo>
                <a:lnTo>
                  <a:pt x="0" y="0"/>
                </a:lnTo>
                <a:lnTo>
                  <a:pt x="0" y="4114800"/>
                </a:lnTo>
                <a:lnTo>
                  <a:pt x="4032504" y="4114800"/>
                </a:lnTo>
                <a:lnTo>
                  <a:pt x="403250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339081" y="6203144"/>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971321" y="7200900"/>
            <a:ext cx="4517246" cy="4114800"/>
          </a:xfrm>
          <a:custGeom>
            <a:avLst/>
            <a:gdLst/>
            <a:ahLst/>
            <a:cxnLst/>
            <a:rect r="r" b="b" t="t" l="l"/>
            <a:pathLst>
              <a:path h="4114800" w="4517246">
                <a:moveTo>
                  <a:pt x="0" y="0"/>
                </a:moveTo>
                <a:lnTo>
                  <a:pt x="4517245" y="0"/>
                </a:lnTo>
                <a:lnTo>
                  <a:pt x="451724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87301" y="429485"/>
            <a:ext cx="3911756" cy="1704540"/>
          </a:xfrm>
          <a:custGeom>
            <a:avLst/>
            <a:gdLst/>
            <a:ahLst/>
            <a:cxnLst/>
            <a:rect r="r" b="b" t="t" l="l"/>
            <a:pathLst>
              <a:path h="1704540" w="3911756">
                <a:moveTo>
                  <a:pt x="0" y="0"/>
                </a:moveTo>
                <a:lnTo>
                  <a:pt x="3911757" y="0"/>
                </a:lnTo>
                <a:lnTo>
                  <a:pt x="3911757" y="1704540"/>
                </a:lnTo>
                <a:lnTo>
                  <a:pt x="0" y="1704540"/>
                </a:lnTo>
                <a:lnTo>
                  <a:pt x="0" y="0"/>
                </a:lnTo>
                <a:close/>
              </a:path>
            </a:pathLst>
          </a:custGeom>
          <a:blipFill>
            <a:blip r:embed="rId9"/>
            <a:stretch>
              <a:fillRect l="0" t="-66823" r="0" b="-62666"/>
            </a:stretch>
          </a:blipFill>
        </p:spPr>
      </p:sp>
      <p:sp>
        <p:nvSpPr>
          <p:cNvPr name="TextBox 13" id="13"/>
          <p:cNvSpPr txBox="true"/>
          <p:nvPr/>
        </p:nvSpPr>
        <p:spPr>
          <a:xfrm rot="0">
            <a:off x="5508590" y="532446"/>
            <a:ext cx="9407280" cy="1006717"/>
          </a:xfrm>
          <a:prstGeom prst="rect">
            <a:avLst/>
          </a:prstGeom>
        </p:spPr>
        <p:txBody>
          <a:bodyPr anchor="t" rtlCol="false" tIns="0" lIns="0" bIns="0" rIns="0">
            <a:spAutoFit/>
          </a:bodyPr>
          <a:lstStyle/>
          <a:p>
            <a:pPr algn="ctr">
              <a:lnSpc>
                <a:spcPts val="7453"/>
              </a:lnSpc>
            </a:pPr>
            <a:r>
              <a:rPr lang="en-US" sz="7684">
                <a:solidFill>
                  <a:srgbClr val="FFFFFF"/>
                </a:solidFill>
                <a:latin typeface="BM Hanna"/>
              </a:rPr>
              <a:t>RELATED WOEK</a:t>
            </a:r>
          </a:p>
        </p:txBody>
      </p:sp>
      <p:sp>
        <p:nvSpPr>
          <p:cNvPr name="TextBox 14" id="14"/>
          <p:cNvSpPr txBox="true"/>
          <p:nvPr/>
        </p:nvSpPr>
        <p:spPr>
          <a:xfrm rot="0">
            <a:off x="1780285" y="4044465"/>
            <a:ext cx="6449556" cy="4586153"/>
          </a:xfrm>
          <a:prstGeom prst="rect">
            <a:avLst/>
          </a:prstGeom>
        </p:spPr>
        <p:txBody>
          <a:bodyPr anchor="t" rtlCol="false" tIns="0" lIns="0" bIns="0" rIns="0">
            <a:spAutoFit/>
          </a:bodyPr>
          <a:lstStyle/>
          <a:p>
            <a:pPr algn="just" marL="585310" indent="-292655" lvl="1">
              <a:lnSpc>
                <a:spcPts val="4066"/>
              </a:lnSpc>
              <a:buFont typeface="Arial"/>
              <a:buChar char="•"/>
            </a:pPr>
            <a:r>
              <a:rPr lang="en-US" sz="2711">
                <a:solidFill>
                  <a:srgbClr val="000000"/>
                </a:solidFill>
                <a:latin typeface="Canva Sans"/>
              </a:rPr>
              <a:t>Course Providers: Coursera partners with universities and other institutions like corporations to offer their courses online. This means you'll find courses from prestigious institutions like Stanford, Yale, and Google, alongside courses from industry leaders.</a:t>
            </a:r>
          </a:p>
        </p:txBody>
      </p:sp>
      <p:sp>
        <p:nvSpPr>
          <p:cNvPr name="TextBox 15" id="15"/>
          <p:cNvSpPr txBox="true"/>
          <p:nvPr/>
        </p:nvSpPr>
        <p:spPr>
          <a:xfrm rot="0">
            <a:off x="9469087" y="2614825"/>
            <a:ext cx="6206034"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employs AI to personalize course recommendations based on a user's educational background, work experience, and learning goals. They might also consider factors like a user's completion rates and performance in past courses.</a:t>
            </a:r>
          </a:p>
        </p:txBody>
      </p:sp>
      <p:sp>
        <p:nvSpPr>
          <p:cNvPr name="TextBox 16" id="16"/>
          <p:cNvSpPr txBox="true"/>
          <p:nvPr/>
        </p:nvSpPr>
        <p:spPr>
          <a:xfrm rot="0">
            <a:off x="1028700" y="2311267"/>
            <a:ext cx="7444850" cy="1442945"/>
          </a:xfrm>
          <a:prstGeom prst="rect">
            <a:avLst/>
          </a:prstGeom>
        </p:spPr>
        <p:txBody>
          <a:bodyPr anchor="t" rtlCol="false" tIns="0" lIns="0" bIns="0" rIns="0">
            <a:spAutoFit/>
          </a:bodyPr>
          <a:lstStyle/>
          <a:p>
            <a:pPr algn="just" marL="558918" indent="-279459" lvl="1">
              <a:lnSpc>
                <a:spcPts val="3883"/>
              </a:lnSpc>
              <a:buFont typeface="Arial"/>
              <a:buChar char="•"/>
            </a:pPr>
            <a:r>
              <a:rPr lang="en-US" sz="2588">
                <a:solidFill>
                  <a:srgbClr val="000000"/>
                </a:solidFill>
                <a:latin typeface="Canva Sans"/>
              </a:rPr>
              <a:t>Coursera, similar to Udemy, is a popular online learning platform that provides a vast collection of courses.</a:t>
            </a:r>
          </a:p>
        </p:txBody>
      </p:sp>
      <p:sp>
        <p:nvSpPr>
          <p:cNvPr name="TextBox 17" id="17"/>
          <p:cNvSpPr txBox="true"/>
          <p:nvPr/>
        </p:nvSpPr>
        <p:spPr>
          <a:xfrm rot="0">
            <a:off x="9469087" y="6030293"/>
            <a:ext cx="7094467"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Course Focus: Coursera leans more towards academic-style courses, often with a structured curriculum, assignments, and graded assessments. While it does have some vocational courses, it has a stronger reputation for professional and academic development.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2214760" y="1316867"/>
            <a:ext cx="12805931" cy="3826633"/>
            <a:chOff x="0" y="0"/>
            <a:chExt cx="3372755" cy="1007838"/>
          </a:xfrm>
        </p:grpSpPr>
        <p:sp>
          <p:nvSpPr>
            <p:cNvPr name="Freeform 4" id="4"/>
            <p:cNvSpPr/>
            <p:nvPr/>
          </p:nvSpPr>
          <p:spPr>
            <a:xfrm flipH="false" flipV="false" rot="0">
              <a:off x="0" y="0"/>
              <a:ext cx="3372755" cy="1007838"/>
            </a:xfrm>
            <a:custGeom>
              <a:avLst/>
              <a:gdLst/>
              <a:ahLst/>
              <a:cxnLst/>
              <a:rect r="r" b="b" t="t" l="l"/>
              <a:pathLst>
                <a:path h="1007838" w="3372755">
                  <a:moveTo>
                    <a:pt x="25391" y="0"/>
                  </a:moveTo>
                  <a:lnTo>
                    <a:pt x="3347364" y="0"/>
                  </a:lnTo>
                  <a:cubicBezTo>
                    <a:pt x="3361387" y="0"/>
                    <a:pt x="3372755" y="11368"/>
                    <a:pt x="3372755" y="25391"/>
                  </a:cubicBezTo>
                  <a:lnTo>
                    <a:pt x="3372755" y="982446"/>
                  </a:lnTo>
                  <a:cubicBezTo>
                    <a:pt x="3372755" y="989180"/>
                    <a:pt x="3370080" y="995639"/>
                    <a:pt x="3365318" y="1000401"/>
                  </a:cubicBezTo>
                  <a:cubicBezTo>
                    <a:pt x="3360557" y="1005162"/>
                    <a:pt x="3354098" y="1007838"/>
                    <a:pt x="3347364" y="1007838"/>
                  </a:cubicBezTo>
                  <a:lnTo>
                    <a:pt x="25391" y="1007838"/>
                  </a:lnTo>
                  <a:cubicBezTo>
                    <a:pt x="11368" y="1007838"/>
                    <a:pt x="0" y="996470"/>
                    <a:pt x="0" y="982446"/>
                  </a:cubicBezTo>
                  <a:lnTo>
                    <a:pt x="0" y="25391"/>
                  </a:lnTo>
                  <a:cubicBezTo>
                    <a:pt x="0" y="11368"/>
                    <a:pt x="11368" y="0"/>
                    <a:pt x="25391" y="0"/>
                  </a:cubicBezTo>
                  <a:close/>
                </a:path>
              </a:pathLst>
            </a:custGeom>
            <a:solidFill>
              <a:srgbClr val="FFCE32"/>
            </a:solidFill>
          </p:spPr>
        </p:sp>
        <p:sp>
          <p:nvSpPr>
            <p:cNvPr name="TextBox 5" id="5"/>
            <p:cNvSpPr txBox="true"/>
            <p:nvPr/>
          </p:nvSpPr>
          <p:spPr>
            <a:xfrm>
              <a:off x="0" y="-57150"/>
              <a:ext cx="3372755" cy="10649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824582" y="5481069"/>
            <a:ext cx="12805931" cy="3826633"/>
            <a:chOff x="0" y="0"/>
            <a:chExt cx="3372755" cy="1007838"/>
          </a:xfrm>
        </p:grpSpPr>
        <p:sp>
          <p:nvSpPr>
            <p:cNvPr name="Freeform 7" id="7"/>
            <p:cNvSpPr/>
            <p:nvPr/>
          </p:nvSpPr>
          <p:spPr>
            <a:xfrm flipH="false" flipV="false" rot="0">
              <a:off x="0" y="0"/>
              <a:ext cx="3372755" cy="1007838"/>
            </a:xfrm>
            <a:custGeom>
              <a:avLst/>
              <a:gdLst/>
              <a:ahLst/>
              <a:cxnLst/>
              <a:rect r="r" b="b" t="t" l="l"/>
              <a:pathLst>
                <a:path h="1007838" w="3372755">
                  <a:moveTo>
                    <a:pt x="25391" y="0"/>
                  </a:moveTo>
                  <a:lnTo>
                    <a:pt x="3347364" y="0"/>
                  </a:lnTo>
                  <a:cubicBezTo>
                    <a:pt x="3361387" y="0"/>
                    <a:pt x="3372755" y="11368"/>
                    <a:pt x="3372755" y="25391"/>
                  </a:cubicBezTo>
                  <a:lnTo>
                    <a:pt x="3372755" y="982446"/>
                  </a:lnTo>
                  <a:cubicBezTo>
                    <a:pt x="3372755" y="989180"/>
                    <a:pt x="3370080" y="995639"/>
                    <a:pt x="3365318" y="1000401"/>
                  </a:cubicBezTo>
                  <a:cubicBezTo>
                    <a:pt x="3360557" y="1005162"/>
                    <a:pt x="3354098" y="1007838"/>
                    <a:pt x="3347364" y="1007838"/>
                  </a:cubicBezTo>
                  <a:lnTo>
                    <a:pt x="25391" y="1007838"/>
                  </a:lnTo>
                  <a:cubicBezTo>
                    <a:pt x="11368" y="1007838"/>
                    <a:pt x="0" y="996470"/>
                    <a:pt x="0" y="982446"/>
                  </a:cubicBezTo>
                  <a:lnTo>
                    <a:pt x="0" y="25391"/>
                  </a:lnTo>
                  <a:cubicBezTo>
                    <a:pt x="0" y="11368"/>
                    <a:pt x="11368" y="0"/>
                    <a:pt x="25391" y="0"/>
                  </a:cubicBezTo>
                  <a:close/>
                </a:path>
              </a:pathLst>
            </a:custGeom>
            <a:solidFill>
              <a:srgbClr val="FFCE32"/>
            </a:solidFill>
          </p:spPr>
        </p:sp>
        <p:sp>
          <p:nvSpPr>
            <p:cNvPr name="TextBox 8" id="8"/>
            <p:cNvSpPr txBox="true"/>
            <p:nvPr/>
          </p:nvSpPr>
          <p:spPr>
            <a:xfrm>
              <a:off x="0" y="-57150"/>
              <a:ext cx="3372755" cy="1064988"/>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2534575" y="2679321"/>
            <a:ext cx="10434718" cy="1311274"/>
          </a:xfrm>
          <a:prstGeom prst="rect">
            <a:avLst/>
          </a:prstGeom>
        </p:spPr>
        <p:txBody>
          <a:bodyPr anchor="t" rtlCol="false" tIns="0" lIns="0" bIns="0" rIns="0">
            <a:spAutoFit/>
          </a:bodyPr>
          <a:lstStyle/>
          <a:p>
            <a:pPr algn="l">
              <a:lnSpc>
                <a:spcPts val="9699"/>
              </a:lnSpc>
            </a:pPr>
            <a:r>
              <a:rPr lang="en-US" sz="9999">
                <a:solidFill>
                  <a:srgbClr val="000000"/>
                </a:solidFill>
                <a:latin typeface="BM Hanna"/>
              </a:rPr>
              <a:t>TOOLS</a:t>
            </a:r>
          </a:p>
        </p:txBody>
      </p:sp>
      <p:sp>
        <p:nvSpPr>
          <p:cNvPr name="TextBox 10" id="10"/>
          <p:cNvSpPr txBox="true"/>
          <p:nvPr/>
        </p:nvSpPr>
        <p:spPr>
          <a:xfrm rot="0">
            <a:off x="6824582" y="6843524"/>
            <a:ext cx="10434718" cy="1311274"/>
          </a:xfrm>
          <a:prstGeom prst="rect">
            <a:avLst/>
          </a:prstGeom>
        </p:spPr>
        <p:txBody>
          <a:bodyPr anchor="t" rtlCol="false" tIns="0" lIns="0" bIns="0" rIns="0">
            <a:spAutoFit/>
          </a:bodyPr>
          <a:lstStyle/>
          <a:p>
            <a:pPr algn="r">
              <a:lnSpc>
                <a:spcPts val="9699"/>
              </a:lnSpc>
            </a:pPr>
            <a:r>
              <a:rPr lang="en-US" sz="9999">
                <a:solidFill>
                  <a:srgbClr val="000000"/>
                </a:solidFill>
                <a:latin typeface="BM Hanna"/>
              </a:rPr>
              <a:t>TECHNIQUES</a:t>
            </a:r>
          </a:p>
        </p:txBody>
      </p:sp>
      <p:sp>
        <p:nvSpPr>
          <p:cNvPr name="Freeform 11" id="11"/>
          <p:cNvSpPr/>
          <p:nvPr/>
        </p:nvSpPr>
        <p:spPr>
          <a:xfrm flipH="true" flipV="false" rot="0">
            <a:off x="9375592" y="741611"/>
            <a:ext cx="2431158" cy="1940506"/>
          </a:xfrm>
          <a:custGeom>
            <a:avLst/>
            <a:gdLst/>
            <a:ahLst/>
            <a:cxnLst/>
            <a:rect r="r" b="b" t="t" l="l"/>
            <a:pathLst>
              <a:path h="1940506" w="2431158">
                <a:moveTo>
                  <a:pt x="2431158" y="0"/>
                </a:moveTo>
                <a:lnTo>
                  <a:pt x="0" y="0"/>
                </a:lnTo>
                <a:lnTo>
                  <a:pt x="0" y="1940506"/>
                </a:lnTo>
                <a:lnTo>
                  <a:pt x="2431158" y="1940506"/>
                </a:lnTo>
                <a:lnTo>
                  <a:pt x="24311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320776" y="4855333"/>
            <a:ext cx="2431158" cy="1940506"/>
          </a:xfrm>
          <a:custGeom>
            <a:avLst/>
            <a:gdLst/>
            <a:ahLst/>
            <a:cxnLst/>
            <a:rect r="r" b="b" t="t" l="l"/>
            <a:pathLst>
              <a:path h="1940506" w="2431158">
                <a:moveTo>
                  <a:pt x="0" y="0"/>
                </a:moveTo>
                <a:lnTo>
                  <a:pt x="2431158" y="0"/>
                </a:lnTo>
                <a:lnTo>
                  <a:pt x="2431158" y="1940507"/>
                </a:lnTo>
                <a:lnTo>
                  <a:pt x="0" y="19405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207564" y="4887221"/>
            <a:ext cx="2388795" cy="4371079"/>
          </a:xfrm>
          <a:custGeom>
            <a:avLst/>
            <a:gdLst/>
            <a:ahLst/>
            <a:cxnLst/>
            <a:rect r="r" b="b" t="t" l="l"/>
            <a:pathLst>
              <a:path h="4371079" w="2388795">
                <a:moveTo>
                  <a:pt x="0" y="0"/>
                </a:moveTo>
                <a:lnTo>
                  <a:pt x="2388795" y="0"/>
                </a:lnTo>
                <a:lnTo>
                  <a:pt x="2388795" y="4371079"/>
                </a:lnTo>
                <a:lnTo>
                  <a:pt x="0" y="4371079"/>
                </a:lnTo>
                <a:lnTo>
                  <a:pt x="0" y="0"/>
                </a:lnTo>
                <a:close/>
              </a:path>
            </a:pathLst>
          </a:custGeom>
          <a:blipFill>
            <a:blip r:embed="rId5"/>
            <a:stretch>
              <a:fillRect l="0" t="0" r="0" b="0"/>
            </a:stretch>
          </a:blipFill>
        </p:spPr>
      </p:sp>
      <p:sp>
        <p:nvSpPr>
          <p:cNvPr name="Freeform 14" id="14"/>
          <p:cNvSpPr/>
          <p:nvPr/>
        </p:nvSpPr>
        <p:spPr>
          <a:xfrm flipH="false" flipV="false" rot="-411982">
            <a:off x="460112" y="5877491"/>
            <a:ext cx="3786376" cy="4022042"/>
          </a:xfrm>
          <a:custGeom>
            <a:avLst/>
            <a:gdLst/>
            <a:ahLst/>
            <a:cxnLst/>
            <a:rect r="r" b="b" t="t" l="l"/>
            <a:pathLst>
              <a:path h="4022042" w="3786376">
                <a:moveTo>
                  <a:pt x="0" y="0"/>
                </a:moveTo>
                <a:lnTo>
                  <a:pt x="3786376" y="0"/>
                </a:lnTo>
                <a:lnTo>
                  <a:pt x="3786376" y="4022043"/>
                </a:lnTo>
                <a:lnTo>
                  <a:pt x="0" y="4022043"/>
                </a:lnTo>
                <a:lnTo>
                  <a:pt x="0" y="0"/>
                </a:lnTo>
                <a:close/>
              </a:path>
            </a:pathLst>
          </a:custGeom>
          <a:blipFill>
            <a:blip r:embed="rId6"/>
            <a:stretch>
              <a:fillRect l="0" t="0" r="0" b="0"/>
            </a:stretch>
          </a:blipFill>
        </p:spPr>
      </p:sp>
      <p:sp>
        <p:nvSpPr>
          <p:cNvPr name="Freeform 15" id="15"/>
          <p:cNvSpPr/>
          <p:nvPr/>
        </p:nvSpPr>
        <p:spPr>
          <a:xfrm flipH="false" flipV="false" rot="0">
            <a:off x="0" y="741611"/>
            <a:ext cx="3732910" cy="4164203"/>
          </a:xfrm>
          <a:custGeom>
            <a:avLst/>
            <a:gdLst/>
            <a:ahLst/>
            <a:cxnLst/>
            <a:rect r="r" b="b" t="t" l="l"/>
            <a:pathLst>
              <a:path h="4164203" w="3732910">
                <a:moveTo>
                  <a:pt x="0" y="0"/>
                </a:moveTo>
                <a:lnTo>
                  <a:pt x="3732910" y="0"/>
                </a:lnTo>
                <a:lnTo>
                  <a:pt x="3732910" y="4164203"/>
                </a:lnTo>
                <a:lnTo>
                  <a:pt x="0" y="4164203"/>
                </a:lnTo>
                <a:lnTo>
                  <a:pt x="0" y="0"/>
                </a:lnTo>
                <a:close/>
              </a:path>
            </a:pathLst>
          </a:custGeom>
          <a:blipFill>
            <a:blip r:embed="rId7"/>
            <a:stretch>
              <a:fillRect l="0" t="0" r="0" b="0"/>
            </a:stretch>
          </a:blipFill>
        </p:spPr>
      </p:sp>
      <p:sp>
        <p:nvSpPr>
          <p:cNvPr name="Freeform 16" id="16"/>
          <p:cNvSpPr/>
          <p:nvPr/>
        </p:nvSpPr>
        <p:spPr>
          <a:xfrm flipH="false" flipV="false" rot="0">
            <a:off x="10777981" y="2249118"/>
            <a:ext cx="7289010" cy="1962131"/>
          </a:xfrm>
          <a:custGeom>
            <a:avLst/>
            <a:gdLst/>
            <a:ahLst/>
            <a:cxnLst/>
            <a:rect r="r" b="b" t="t" l="l"/>
            <a:pathLst>
              <a:path h="1962131" w="7289010">
                <a:moveTo>
                  <a:pt x="0" y="0"/>
                </a:moveTo>
                <a:lnTo>
                  <a:pt x="7289010" y="0"/>
                </a:lnTo>
                <a:lnTo>
                  <a:pt x="7289010" y="1962131"/>
                </a:lnTo>
                <a:lnTo>
                  <a:pt x="0" y="1962131"/>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6716389" y="624673"/>
            <a:ext cx="2536569" cy="3461819"/>
          </a:xfrm>
          <a:custGeom>
            <a:avLst/>
            <a:gdLst/>
            <a:ahLst/>
            <a:cxnLst/>
            <a:rect r="r" b="b" t="t" l="l"/>
            <a:pathLst>
              <a:path h="3461819" w="2536569">
                <a:moveTo>
                  <a:pt x="0" y="0"/>
                </a:moveTo>
                <a:lnTo>
                  <a:pt x="2536569" y="0"/>
                </a:lnTo>
                <a:lnTo>
                  <a:pt x="2536569" y="3461819"/>
                </a:lnTo>
                <a:lnTo>
                  <a:pt x="0" y="3461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592408" y="5696208"/>
            <a:ext cx="7063136" cy="1562646"/>
            <a:chOff x="0" y="0"/>
            <a:chExt cx="1860250" cy="411561"/>
          </a:xfrm>
        </p:grpSpPr>
        <p:sp>
          <p:nvSpPr>
            <p:cNvPr name="Freeform 7" id="7"/>
            <p:cNvSpPr/>
            <p:nvPr/>
          </p:nvSpPr>
          <p:spPr>
            <a:xfrm flipH="false" flipV="false" rot="0">
              <a:off x="0" y="0"/>
              <a:ext cx="1860250" cy="411561"/>
            </a:xfrm>
            <a:custGeom>
              <a:avLst/>
              <a:gdLst/>
              <a:ahLst/>
              <a:cxnLst/>
              <a:rect r="r" b="b" t="t" l="l"/>
              <a:pathLst>
                <a:path h="411561" w="1860250">
                  <a:moveTo>
                    <a:pt x="46036" y="0"/>
                  </a:moveTo>
                  <a:lnTo>
                    <a:pt x="1814213" y="0"/>
                  </a:lnTo>
                  <a:cubicBezTo>
                    <a:pt x="1826423" y="0"/>
                    <a:pt x="1838133" y="4850"/>
                    <a:pt x="1846766" y="13484"/>
                  </a:cubicBezTo>
                  <a:cubicBezTo>
                    <a:pt x="1855400" y="22117"/>
                    <a:pt x="1860250" y="33827"/>
                    <a:pt x="1860250" y="46036"/>
                  </a:cubicBezTo>
                  <a:lnTo>
                    <a:pt x="1860250" y="365525"/>
                  </a:lnTo>
                  <a:cubicBezTo>
                    <a:pt x="1860250" y="390950"/>
                    <a:pt x="1839639" y="411561"/>
                    <a:pt x="1814213" y="411561"/>
                  </a:cubicBezTo>
                  <a:lnTo>
                    <a:pt x="46036" y="411561"/>
                  </a:lnTo>
                  <a:cubicBezTo>
                    <a:pt x="20611" y="411561"/>
                    <a:pt x="0" y="390950"/>
                    <a:pt x="0" y="365525"/>
                  </a:cubicBezTo>
                  <a:lnTo>
                    <a:pt x="0" y="46036"/>
                  </a:lnTo>
                  <a:cubicBezTo>
                    <a:pt x="0" y="20611"/>
                    <a:pt x="20611" y="0"/>
                    <a:pt x="46036" y="0"/>
                  </a:cubicBezTo>
                  <a:close/>
                </a:path>
              </a:pathLst>
            </a:custGeom>
            <a:solidFill>
              <a:srgbClr val="FFCE32"/>
            </a:solidFill>
          </p:spPr>
        </p:sp>
        <p:sp>
          <p:nvSpPr>
            <p:cNvPr name="TextBox 8" id="8"/>
            <p:cNvSpPr txBox="true"/>
            <p:nvPr/>
          </p:nvSpPr>
          <p:spPr>
            <a:xfrm>
              <a:off x="0" y="-57150"/>
              <a:ext cx="1860250" cy="468711"/>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4216803" y="-508556"/>
            <a:ext cx="5298582" cy="4633851"/>
          </a:xfrm>
          <a:custGeom>
            <a:avLst/>
            <a:gdLst/>
            <a:ahLst/>
            <a:cxnLst/>
            <a:rect r="r" b="b" t="t" l="l"/>
            <a:pathLst>
              <a:path h="4633851" w="5298582">
                <a:moveTo>
                  <a:pt x="0" y="0"/>
                </a:moveTo>
                <a:lnTo>
                  <a:pt x="5298583" y="0"/>
                </a:lnTo>
                <a:lnTo>
                  <a:pt x="5298583" y="4633851"/>
                </a:lnTo>
                <a:lnTo>
                  <a:pt x="0" y="46338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10754" y="389732"/>
            <a:ext cx="3595229" cy="2542807"/>
          </a:xfrm>
          <a:custGeom>
            <a:avLst/>
            <a:gdLst/>
            <a:ahLst/>
            <a:cxnLst/>
            <a:rect r="r" b="b" t="t" l="l"/>
            <a:pathLst>
              <a:path h="2542807" w="3595229">
                <a:moveTo>
                  <a:pt x="0" y="0"/>
                </a:moveTo>
                <a:lnTo>
                  <a:pt x="3595229" y="0"/>
                </a:lnTo>
                <a:lnTo>
                  <a:pt x="3595229" y="2542807"/>
                </a:lnTo>
                <a:lnTo>
                  <a:pt x="0" y="254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446635" y="61722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8516327" y="4530983"/>
            <a:ext cx="9462836" cy="2539999"/>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MACHINE LEARNING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6707757"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MACHINE LEARNING</a:t>
            </a:r>
          </a:p>
        </p:txBody>
      </p:sp>
      <p:sp>
        <p:nvSpPr>
          <p:cNvPr name="TextBox 10" id="10"/>
          <p:cNvSpPr txBox="true"/>
          <p:nvPr/>
        </p:nvSpPr>
        <p:spPr>
          <a:xfrm rot="0">
            <a:off x="1565167" y="2147950"/>
            <a:ext cx="13677291" cy="9144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Python is one of the most popular programming languages for machine learning due to its simplicity, flexibility, and extensive ecosystem of libraries and frameworks. </a:t>
            </a: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3481387"/>
            <a:ext cx="13677291"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Libraries and Frameworks: Python offers several powerful libraries and frameworks specifically designed for machine learning. The most widely used is scikit-learn, which provides a comprehensive set of tools for data preprocessing, feature extraction, model selection, and evaluation. Additionally, TensorFlow and PyTorch are popular deep learning frameworks that enable the development and training of complex neural networks.</a:t>
            </a:r>
          </a:p>
          <a:p>
            <a:pPr algn="just">
              <a:lnSpc>
                <a:spcPts val="3749"/>
              </a:lnSpc>
            </a:pPr>
          </a:p>
        </p:txBody>
      </p:sp>
      <p:sp>
        <p:nvSpPr>
          <p:cNvPr name="TextBox 13" id="13"/>
          <p:cNvSpPr txBox="true"/>
          <p:nvPr/>
        </p:nvSpPr>
        <p:spPr>
          <a:xfrm rot="0">
            <a:off x="1565167" y="6653213"/>
            <a:ext cx="13677291" cy="27813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Data Manipulation and Analysis: Python's libraries, such as NumPy and Pandas, provide efficient data manipulation and analysis capabilities. NumPy provides support for multi-dimensional arrays and mathematical operations, while Pandas offers data structures like DataFrames for handling structured data, making it easier to preprocess and clean datasets.</a:t>
            </a:r>
          </a:p>
          <a:p>
            <a:pPr algn="just">
              <a:lnSpc>
                <a:spcPts val="374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6707757"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CHAT BOT</a:t>
            </a:r>
          </a:p>
        </p:txBody>
      </p:sp>
      <p:sp>
        <p:nvSpPr>
          <p:cNvPr name="Freeform 10" id="10"/>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1" id="11"/>
          <p:cNvSpPr txBox="true"/>
          <p:nvPr/>
        </p:nvSpPr>
        <p:spPr>
          <a:xfrm rot="0">
            <a:off x="1903978" y="2176525"/>
            <a:ext cx="13677291" cy="74326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Roboto"/>
              </a:rPr>
              <a:t>A chatbot is a software application or program designed to interact with users through a conversational interface, typically in the form of text-based messages. It utilizes natural language processing (NLP) and artificial intelligence (AI) techniques to understand and respond to user queries or commands in a human-like manner. Chatbots can be found in various platforms such as websites, messaging apps, and voice assistants.</a:t>
            </a:r>
          </a:p>
          <a:p>
            <a:pPr algn="l">
              <a:lnSpc>
                <a:spcPts val="3499"/>
              </a:lnSpc>
            </a:pPr>
          </a:p>
          <a:p>
            <a:pPr algn="l" marL="539749" indent="-269875" lvl="1">
              <a:lnSpc>
                <a:spcPts val="3499"/>
              </a:lnSpc>
              <a:buFont typeface="Arial"/>
              <a:buChar char="•"/>
            </a:pPr>
            <a:r>
              <a:rPr lang="en-US" sz="2499">
                <a:solidFill>
                  <a:srgbClr val="000000"/>
                </a:solidFill>
                <a:latin typeface="Roboto"/>
              </a:rPr>
              <a:t>Chatbots are commonly used for a range of purposes, including customer support, information retrieval, task automation, and personal assistance. They can provide instant responses to frequently asked questions, assist with product recommendations, help with scheduling appointments, and perform various other tasks based on their programming and capabilities.</a:t>
            </a:r>
          </a:p>
          <a:p>
            <a:pPr algn="l">
              <a:lnSpc>
                <a:spcPts val="3499"/>
              </a:lnSpc>
            </a:pPr>
          </a:p>
          <a:p>
            <a:pPr algn="l" marL="539749" indent="-269875" lvl="1">
              <a:lnSpc>
                <a:spcPts val="3499"/>
              </a:lnSpc>
              <a:buFont typeface="Arial"/>
              <a:buChar char="•"/>
            </a:pPr>
            <a:r>
              <a:rPr lang="en-US" sz="2499">
                <a:solidFill>
                  <a:srgbClr val="000000"/>
                </a:solidFill>
                <a:latin typeface="Roboto"/>
              </a:rPr>
              <a:t>Some chatbots are rule-based, following predefined rules and responses, while others employ machine learning algorithms to learn from user interactions and improve their responses over time. Advanced chatbots may utilize natural language understanding (NLU) to comprehend user intents and context, allowing for more sophisticated and interactive conversations.</a:t>
            </a:r>
          </a:p>
          <a:p>
            <a:pPr algn="l">
              <a:lnSpc>
                <a:spcPts val="34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6707757"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CHAT BOT</a:t>
            </a:r>
          </a:p>
        </p:txBody>
      </p:sp>
      <p:sp>
        <p:nvSpPr>
          <p:cNvPr name="Freeform 10" id="10"/>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1" id="11"/>
          <p:cNvSpPr txBox="true"/>
          <p:nvPr/>
        </p:nvSpPr>
        <p:spPr>
          <a:xfrm rot="0">
            <a:off x="2034867" y="2636483"/>
            <a:ext cx="13677291" cy="61182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Roboto"/>
              </a:rPr>
              <a:t>A chatbot designed to recommend courses is an invaluable tool for individuals seeking guidance and direction in their educational pursuits. This intelligent virtual assistant leverages advanced algorithms and machine learning techniques to understand user queries and provide personalized course recommendations. By analyzing the user's interests, past educational background, career aspirations, and preferred learning style, the chatbot generates tailored suggestions that align with the user's specific needs. Whether it's academic courses, professional development programs, or online tutorials, the chatbot considers factors such as relevance, reputation, and user reviews to curate a comprehensive list of recommended courses. This technology not only saves time and effort in searching for suitable courses but also facilitates continuous learning and skill development by offering a curated selection of educational opportunities. With its ability to adapt and evolve based on user feedback and preferences, the course recommendation chatbot serves as a knowledgeable and reliable virtual advisor, empowering individuals to make informed decisions and embark on a lifelong journey of learning and growth.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5161621"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a:t>
            </a:r>
          </a:p>
        </p:txBody>
      </p:sp>
      <p:sp>
        <p:nvSpPr>
          <p:cNvPr name="TextBox 10" id="10"/>
          <p:cNvSpPr txBox="true"/>
          <p:nvPr/>
        </p:nvSpPr>
        <p:spPr>
          <a:xfrm rot="0">
            <a:off x="1565167" y="3749183"/>
            <a:ext cx="13677291" cy="4476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Bold"/>
              </a:rPr>
              <a:t>Here are some key points to consider for your Python :</a:t>
            </a:r>
          </a:p>
        </p:txBody>
      </p:sp>
      <p:sp>
        <p:nvSpPr>
          <p:cNvPr name="TextBox 11" id="11"/>
          <p:cNvSpPr txBox="true"/>
          <p:nvPr/>
        </p:nvSpPr>
        <p:spPr>
          <a:xfrm rot="0">
            <a:off x="1565167" y="2163271"/>
            <a:ext cx="14334068" cy="184785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Python is a versatile and popular programming language known for its simplicity and readability. It is widely used for various purposes, including web development, data analysis, artificial intelligence, scientific computing, and more.</a:t>
            </a:r>
          </a:p>
          <a:p>
            <a:pPr algn="just">
              <a:lnSpc>
                <a:spcPts val="3749"/>
              </a:lnSpc>
            </a:pPr>
          </a:p>
        </p:txBody>
      </p:sp>
      <p:sp>
        <p:nvSpPr>
          <p:cNvPr name="TextBox 12" id="12"/>
          <p:cNvSpPr txBox="true"/>
          <p:nvPr/>
        </p:nvSpPr>
        <p:spPr>
          <a:xfrm rot="0">
            <a:off x="1565167" y="4358783"/>
            <a:ext cx="13677291" cy="371475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1.  Python Syntax: Provide an overview of the basic syntax and structure of Python code, including variables, data types, operators, control structures (if statements, loops), functions, and classes.</a:t>
            </a:r>
          </a:p>
          <a:p>
            <a:pPr algn="just">
              <a:lnSpc>
                <a:spcPts val="3749"/>
              </a:lnSpc>
            </a:pPr>
          </a:p>
          <a:p>
            <a:pPr algn="just">
              <a:lnSpc>
                <a:spcPts val="3749"/>
              </a:lnSpc>
            </a:pPr>
            <a:r>
              <a:rPr lang="en-US" sz="2499">
                <a:solidFill>
                  <a:srgbClr val="000000"/>
                </a:solidFill>
                <a:latin typeface="Canva Sans"/>
              </a:rPr>
              <a:t>2.  Built-in Data Structures: Explain Python's built-in data structures such as lists, tuples, dictionaries, and sets. Describe their properties, common operations, and best practices for their usage.</a:t>
            </a:r>
          </a:p>
          <a:p>
            <a:pPr algn="just">
              <a:lnSpc>
                <a:spcPts val="3749"/>
              </a:lnSpc>
            </a:pPr>
          </a:p>
        </p:txBody>
      </p:sp>
      <p:sp>
        <p:nvSpPr>
          <p:cNvPr name="Freeform 13" id="13"/>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4" id="14"/>
          <p:cNvSpPr txBox="true"/>
          <p:nvPr/>
        </p:nvSpPr>
        <p:spPr>
          <a:xfrm rot="0">
            <a:off x="1565167" y="7997333"/>
            <a:ext cx="13677291" cy="138112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3.  File Handling: Cover file input/output operations in Python, including reading from and writing to files. Explain different file modes, error handling, and working with file objects.</a:t>
            </a:r>
          </a:p>
          <a:p>
            <a:pPr algn="just">
              <a:lnSpc>
                <a:spcPts val="374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5161621"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a:t>
            </a:r>
          </a:p>
        </p:txBody>
      </p:sp>
      <p:sp>
        <p:nvSpPr>
          <p:cNvPr name="TextBox 10" id="10"/>
          <p:cNvSpPr txBox="true"/>
          <p:nvPr/>
        </p:nvSpPr>
        <p:spPr>
          <a:xfrm rot="0">
            <a:off x="1565167" y="2147950"/>
            <a:ext cx="13677291" cy="184785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4.  Modules and Packages: Describe the concept of modules and how they enable code reuse and organization. Explain how to import modules, create custom modules, and work with packages.</a:t>
            </a:r>
          </a:p>
          <a:p>
            <a:pPr algn="just">
              <a:lnSpc>
                <a:spcPts val="3749"/>
              </a:lnSpc>
            </a:pP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4138675"/>
            <a:ext cx="13677291" cy="184785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5.  Exception Handling: Cover the basics of exception handling in Python, including try-except blocks, handling different types of exceptions, raising exceptions, and handling exceptions gracefully.</a:t>
            </a:r>
          </a:p>
          <a:p>
            <a:pPr algn="just">
              <a:lnSpc>
                <a:spcPts val="3749"/>
              </a:lnSpc>
            </a:pPr>
          </a:p>
        </p:txBody>
      </p:sp>
      <p:sp>
        <p:nvSpPr>
          <p:cNvPr name="TextBox 13" id="13"/>
          <p:cNvSpPr txBox="true"/>
          <p:nvPr/>
        </p:nvSpPr>
        <p:spPr>
          <a:xfrm rot="0">
            <a:off x="1565167" y="6129401"/>
            <a:ext cx="13677291" cy="278130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6.  Object-Oriented Programming (OOP): Provide an introduction to OOP concepts in Python, such as classes, objects, inheritance, encapsulation, and polymorphism. Explain how to create and use classes, define attributes and methods, and implement inheritance.</a:t>
            </a:r>
          </a:p>
          <a:p>
            <a:pPr algn="just">
              <a:lnSpc>
                <a:spcPts val="3749"/>
              </a:lnSpc>
            </a:pPr>
          </a:p>
          <a:p>
            <a:pPr algn="just">
              <a:lnSpc>
                <a:spcPts val="374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571592" y="-85725"/>
            <a:ext cx="3050820" cy="2756832"/>
          </a:xfrm>
          <a:custGeom>
            <a:avLst/>
            <a:gdLst/>
            <a:ahLst/>
            <a:cxnLst/>
            <a:rect r="r" b="b" t="t" l="l"/>
            <a:pathLst>
              <a:path h="2756832" w="3050820">
                <a:moveTo>
                  <a:pt x="0" y="0"/>
                </a:moveTo>
                <a:lnTo>
                  <a:pt x="3050820" y="0"/>
                </a:lnTo>
                <a:lnTo>
                  <a:pt x="3050820" y="2756832"/>
                </a:lnTo>
                <a:lnTo>
                  <a:pt x="0" y="2756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615328" y="-85725"/>
            <a:ext cx="3244265" cy="2931635"/>
          </a:xfrm>
          <a:custGeom>
            <a:avLst/>
            <a:gdLst/>
            <a:ahLst/>
            <a:cxnLst/>
            <a:rect r="r" b="b" t="t" l="l"/>
            <a:pathLst>
              <a:path h="2931635" w="3244265">
                <a:moveTo>
                  <a:pt x="3244264" y="0"/>
                </a:moveTo>
                <a:lnTo>
                  <a:pt x="0" y="0"/>
                </a:lnTo>
                <a:lnTo>
                  <a:pt x="0" y="2931635"/>
                </a:lnTo>
                <a:lnTo>
                  <a:pt x="3244264" y="2931635"/>
                </a:lnTo>
                <a:lnTo>
                  <a:pt x="324426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659189" y="595620"/>
            <a:ext cx="8969623" cy="918845"/>
          </a:xfrm>
          <a:prstGeom prst="rect">
            <a:avLst/>
          </a:prstGeom>
        </p:spPr>
        <p:txBody>
          <a:bodyPr anchor="t" rtlCol="false" tIns="0" lIns="0" bIns="0" rIns="0">
            <a:spAutoFit/>
          </a:bodyPr>
          <a:lstStyle/>
          <a:p>
            <a:pPr algn="ctr" marL="0" indent="0" lvl="0">
              <a:lnSpc>
                <a:spcPts val="6789"/>
              </a:lnSpc>
              <a:spcBef>
                <a:spcPct val="0"/>
              </a:spcBef>
            </a:pPr>
            <a:r>
              <a:rPr lang="en-US" sz="6999">
                <a:solidFill>
                  <a:srgbClr val="FFFFFF"/>
                </a:solidFill>
                <a:latin typeface="BM Hanna"/>
              </a:rPr>
              <a:t>TEAM WORK</a:t>
            </a:r>
          </a:p>
        </p:txBody>
      </p:sp>
      <p:sp>
        <p:nvSpPr>
          <p:cNvPr name="Freeform 6" id="6"/>
          <p:cNvSpPr/>
          <p:nvPr/>
        </p:nvSpPr>
        <p:spPr>
          <a:xfrm flipH="false" flipV="false" rot="5730511">
            <a:off x="10191598" y="3340429"/>
            <a:ext cx="8332290" cy="4060098"/>
          </a:xfrm>
          <a:custGeom>
            <a:avLst/>
            <a:gdLst/>
            <a:ahLst/>
            <a:cxnLst/>
            <a:rect r="r" b="b" t="t" l="l"/>
            <a:pathLst>
              <a:path h="4060098" w="8332290">
                <a:moveTo>
                  <a:pt x="0" y="0"/>
                </a:moveTo>
                <a:lnTo>
                  <a:pt x="8332290" y="0"/>
                </a:lnTo>
                <a:lnTo>
                  <a:pt x="8332290" y="4060098"/>
                </a:lnTo>
                <a:lnTo>
                  <a:pt x="0" y="4060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48601" y="102870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a:grpSpLocks noChangeAspect="true"/>
          </p:cNvGrpSpPr>
          <p:nvPr/>
        </p:nvGrpSpPr>
        <p:grpSpPr>
          <a:xfrm rot="0">
            <a:off x="12993636" y="3299466"/>
            <a:ext cx="2849480" cy="2849480"/>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Freeform 11" id="11"/>
          <p:cNvSpPr/>
          <p:nvPr/>
        </p:nvSpPr>
        <p:spPr>
          <a:xfrm flipH="false" flipV="false" rot="5730511">
            <a:off x="4578106" y="3789135"/>
            <a:ext cx="8198715" cy="3995010"/>
          </a:xfrm>
          <a:custGeom>
            <a:avLst/>
            <a:gdLst/>
            <a:ahLst/>
            <a:cxnLst/>
            <a:rect r="r" b="b" t="t" l="l"/>
            <a:pathLst>
              <a:path h="3995010" w="8198715">
                <a:moveTo>
                  <a:pt x="0" y="0"/>
                </a:moveTo>
                <a:lnTo>
                  <a:pt x="8198715" y="0"/>
                </a:lnTo>
                <a:lnTo>
                  <a:pt x="8198715" y="3995010"/>
                </a:lnTo>
                <a:lnTo>
                  <a:pt x="0" y="39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800489" y="1380093"/>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a:grpSpLocks noChangeAspect="true"/>
          </p:cNvGrpSpPr>
          <p:nvPr/>
        </p:nvGrpSpPr>
        <p:grpSpPr>
          <a:xfrm rot="0">
            <a:off x="7375749" y="3609418"/>
            <a:ext cx="2849480" cy="2849480"/>
            <a:chOff x="0" y="0"/>
            <a:chExt cx="6350000" cy="6350000"/>
          </a:xfrm>
        </p:grpSpPr>
        <p:sp>
          <p:nvSpPr>
            <p:cNvPr name="Freeform 14" id="14"/>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Freeform 16" id="16"/>
          <p:cNvSpPr/>
          <p:nvPr/>
        </p:nvSpPr>
        <p:spPr>
          <a:xfrm flipH="false" flipV="false" rot="5730511">
            <a:off x="-951144" y="3059111"/>
            <a:ext cx="8106536" cy="3950094"/>
          </a:xfrm>
          <a:custGeom>
            <a:avLst/>
            <a:gdLst/>
            <a:ahLst/>
            <a:cxnLst/>
            <a:rect r="r" b="b" t="t" l="l"/>
            <a:pathLst>
              <a:path h="3950094" w="8106536">
                <a:moveTo>
                  <a:pt x="0" y="0"/>
                </a:moveTo>
                <a:lnTo>
                  <a:pt x="8106536" y="0"/>
                </a:lnTo>
                <a:lnTo>
                  <a:pt x="8106536" y="3950094"/>
                </a:lnTo>
                <a:lnTo>
                  <a:pt x="0" y="39500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452376" y="810016"/>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a:grpSpLocks noChangeAspect="true"/>
          </p:cNvGrpSpPr>
          <p:nvPr/>
        </p:nvGrpSpPr>
        <p:grpSpPr>
          <a:xfrm rot="0">
            <a:off x="1809709" y="2517749"/>
            <a:ext cx="2849480" cy="2849480"/>
            <a:chOff x="0" y="0"/>
            <a:chExt cx="6350000" cy="6350000"/>
          </a:xfrm>
        </p:grpSpPr>
        <p:sp>
          <p:nvSpPr>
            <p:cNvPr name="Freeform 19" id="1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grpSp>
        <p:nvGrpSpPr>
          <p:cNvPr name="Group 21" id="21"/>
          <p:cNvGrpSpPr>
            <a:grpSpLocks noChangeAspect="true"/>
          </p:cNvGrpSpPr>
          <p:nvPr/>
        </p:nvGrpSpPr>
        <p:grpSpPr>
          <a:xfrm rot="0">
            <a:off x="1881101" y="2594428"/>
            <a:ext cx="2706695" cy="2696122"/>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6953" t="0" r="-6953" b="-52555"/>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4" id="24"/>
          <p:cNvGrpSpPr>
            <a:grpSpLocks noChangeAspect="true"/>
          </p:cNvGrpSpPr>
          <p:nvPr/>
        </p:nvGrpSpPr>
        <p:grpSpPr>
          <a:xfrm rot="0">
            <a:off x="7447141" y="3686097"/>
            <a:ext cx="2706695" cy="2696122"/>
            <a:chOff x="0" y="0"/>
            <a:chExt cx="6502400" cy="6477000"/>
          </a:xfrm>
        </p:grpSpPr>
        <p:sp>
          <p:nvSpPr>
            <p:cNvPr name="Freeform 25" id="2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62279" r="223" b="-54520"/>
              </a:stretch>
            </a:blipFill>
          </p:spPr>
        </p:sp>
        <p:sp>
          <p:nvSpPr>
            <p:cNvPr name="Freeform 26" id="2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7" id="27"/>
          <p:cNvGrpSpPr>
            <a:grpSpLocks noChangeAspect="true"/>
          </p:cNvGrpSpPr>
          <p:nvPr/>
        </p:nvGrpSpPr>
        <p:grpSpPr>
          <a:xfrm rot="0">
            <a:off x="13065028" y="3376145"/>
            <a:ext cx="2706695" cy="2696122"/>
            <a:chOff x="0" y="0"/>
            <a:chExt cx="6502400" cy="6477000"/>
          </a:xfrm>
        </p:grpSpPr>
        <p:sp>
          <p:nvSpPr>
            <p:cNvPr name="Freeform 28" id="2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6479" r="223" b="-26852"/>
              </a:stretch>
            </a:blipFill>
          </p:spPr>
        </p:sp>
        <p:sp>
          <p:nvSpPr>
            <p:cNvPr name="Freeform 29" id="2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30" id="30"/>
          <p:cNvSpPr txBox="true"/>
          <p:nvPr/>
        </p:nvSpPr>
        <p:spPr>
          <a:xfrm rot="0">
            <a:off x="12258077" y="6577571"/>
            <a:ext cx="4199333" cy="981075"/>
          </a:xfrm>
          <a:prstGeom prst="rect">
            <a:avLst/>
          </a:prstGeom>
        </p:spPr>
        <p:txBody>
          <a:bodyPr anchor="t" rtlCol="false" tIns="0" lIns="0" bIns="0" rIns="0">
            <a:spAutoFit/>
          </a:bodyPr>
          <a:lstStyle/>
          <a:p>
            <a:pPr algn="ctr">
              <a:lnSpc>
                <a:spcPts val="3900"/>
              </a:lnSpc>
            </a:pPr>
            <a:r>
              <a:rPr lang="en-US" sz="3000">
                <a:solidFill>
                  <a:srgbClr val="000000"/>
                </a:solidFill>
                <a:latin typeface="Canva Sans"/>
              </a:rPr>
              <a:t>Eslam Salah</a:t>
            </a:r>
          </a:p>
          <a:p>
            <a:pPr algn="ctr" marL="0" indent="0" lvl="0">
              <a:lnSpc>
                <a:spcPts val="3900"/>
              </a:lnSpc>
            </a:pPr>
            <a:r>
              <a:rPr lang="en-US" sz="3000">
                <a:solidFill>
                  <a:srgbClr val="000000"/>
                </a:solidFill>
                <a:latin typeface="Canva Sans"/>
              </a:rPr>
              <a:t> Khalef        </a:t>
            </a:r>
          </a:p>
        </p:txBody>
      </p:sp>
      <p:sp>
        <p:nvSpPr>
          <p:cNvPr name="TextBox 31" id="31"/>
          <p:cNvSpPr txBox="true"/>
          <p:nvPr/>
        </p:nvSpPr>
        <p:spPr>
          <a:xfrm rot="0">
            <a:off x="12048935" y="7773669"/>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19-00163</a:t>
            </a:r>
          </a:p>
        </p:txBody>
      </p:sp>
      <p:sp>
        <p:nvSpPr>
          <p:cNvPr name="TextBox 32" id="32"/>
          <p:cNvSpPr txBox="true"/>
          <p:nvPr/>
        </p:nvSpPr>
        <p:spPr>
          <a:xfrm rot="0">
            <a:off x="6385032" y="6821169"/>
            <a:ext cx="4199333" cy="981075"/>
          </a:xfrm>
          <a:prstGeom prst="rect">
            <a:avLst/>
          </a:prstGeom>
        </p:spPr>
        <p:txBody>
          <a:bodyPr anchor="t" rtlCol="false" tIns="0" lIns="0" bIns="0" rIns="0">
            <a:spAutoFit/>
          </a:bodyPr>
          <a:lstStyle/>
          <a:p>
            <a:pPr algn="ctr">
              <a:lnSpc>
                <a:spcPts val="3900"/>
              </a:lnSpc>
            </a:pPr>
            <a:r>
              <a:rPr lang="en-US" sz="3000">
                <a:solidFill>
                  <a:srgbClr val="000000"/>
                </a:solidFill>
                <a:latin typeface="Canva Sans"/>
              </a:rPr>
              <a:t>Kareem Arafa</a:t>
            </a:r>
          </a:p>
          <a:p>
            <a:pPr algn="ctr" marL="0" indent="0" lvl="0">
              <a:lnSpc>
                <a:spcPts val="3900"/>
              </a:lnSpc>
            </a:pPr>
            <a:r>
              <a:rPr lang="en-US" sz="3000">
                <a:solidFill>
                  <a:srgbClr val="000000"/>
                </a:solidFill>
                <a:latin typeface="Canva Sans"/>
              </a:rPr>
              <a:t> Hashem</a:t>
            </a:r>
          </a:p>
        </p:txBody>
      </p:sp>
      <p:sp>
        <p:nvSpPr>
          <p:cNvPr name="TextBox 33" id="33"/>
          <p:cNvSpPr txBox="true"/>
          <p:nvPr/>
        </p:nvSpPr>
        <p:spPr>
          <a:xfrm rot="0">
            <a:off x="6295670" y="8002269"/>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19-00263</a:t>
            </a:r>
          </a:p>
        </p:txBody>
      </p:sp>
      <p:sp>
        <p:nvSpPr>
          <p:cNvPr name="TextBox 34" id="34"/>
          <p:cNvSpPr txBox="true"/>
          <p:nvPr/>
        </p:nvSpPr>
        <p:spPr>
          <a:xfrm rot="0">
            <a:off x="1422310" y="6020605"/>
            <a:ext cx="3020553" cy="704177"/>
          </a:xfrm>
          <a:prstGeom prst="rect">
            <a:avLst/>
          </a:prstGeom>
        </p:spPr>
        <p:txBody>
          <a:bodyPr anchor="t" rtlCol="false" tIns="0" lIns="0" bIns="0" rIns="0">
            <a:spAutoFit/>
          </a:bodyPr>
          <a:lstStyle/>
          <a:p>
            <a:pPr algn="ctr" marL="0" indent="0" lvl="0">
              <a:lnSpc>
                <a:spcPts val="2805"/>
              </a:lnSpc>
            </a:pPr>
            <a:r>
              <a:rPr lang="en-US" sz="2157">
                <a:solidFill>
                  <a:srgbClr val="000000"/>
                </a:solidFill>
                <a:latin typeface="Canva Sans"/>
              </a:rPr>
              <a:t>Yaseen Mohamed Kamal</a:t>
            </a:r>
          </a:p>
        </p:txBody>
      </p:sp>
      <p:sp>
        <p:nvSpPr>
          <p:cNvPr name="TextBox 35" id="35"/>
          <p:cNvSpPr txBox="true"/>
          <p:nvPr/>
        </p:nvSpPr>
        <p:spPr>
          <a:xfrm rot="0">
            <a:off x="832920" y="6974992"/>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19-00514</a:t>
            </a:r>
          </a:p>
        </p:txBody>
      </p:sp>
      <p:sp>
        <p:nvSpPr>
          <p:cNvPr name="TextBox 36" id="36"/>
          <p:cNvSpPr txBox="true"/>
          <p:nvPr/>
        </p:nvSpPr>
        <p:spPr>
          <a:xfrm rot="0">
            <a:off x="747110" y="7545069"/>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Team Leader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11895822"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 LIBRARIES USED IN PROJECT:</a:t>
            </a:r>
          </a:p>
        </p:txBody>
      </p:sp>
      <p:sp>
        <p:nvSpPr>
          <p:cNvPr name="TextBox 10" id="10"/>
          <p:cNvSpPr txBox="true"/>
          <p:nvPr/>
        </p:nvSpPr>
        <p:spPr>
          <a:xfrm rot="0">
            <a:off x="1903978" y="2147950"/>
            <a:ext cx="1834386" cy="523876"/>
          </a:xfrm>
          <a:prstGeom prst="rect">
            <a:avLst/>
          </a:prstGeom>
        </p:spPr>
        <p:txBody>
          <a:bodyPr anchor="t" rtlCol="false" tIns="0" lIns="0" bIns="0" rIns="0">
            <a:spAutoFit/>
          </a:bodyPr>
          <a:lstStyle/>
          <a:p>
            <a:pPr algn="just">
              <a:lnSpc>
                <a:spcPts val="4499"/>
              </a:lnSpc>
            </a:pPr>
            <a:r>
              <a:rPr lang="en-US" sz="2999">
                <a:solidFill>
                  <a:srgbClr val="000000"/>
                </a:solidFill>
                <a:latin typeface="Canva Sans Bold"/>
              </a:rPr>
              <a:t>Sklearn:</a:t>
            </a: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2826983"/>
            <a:ext cx="13677291"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Scikit-learn (often abbreviated as sklearn) is a powerful and popular Python library for machine learning. It provides a comprehensive set of tools and algorithms for various machine learning tasks, making it a valuable resource for data scientists and developers. Here's a breakdown of key aspects of scikit-learn:</a:t>
            </a:r>
          </a:p>
        </p:txBody>
      </p:sp>
      <p:sp>
        <p:nvSpPr>
          <p:cNvPr name="TextBox 13" id="13"/>
          <p:cNvSpPr txBox="true"/>
          <p:nvPr/>
        </p:nvSpPr>
        <p:spPr>
          <a:xfrm rot="0">
            <a:off x="1565167" y="4827233"/>
            <a:ext cx="13677291" cy="51149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Supervised Learning: Algorithms for tasks where you have labeled data and want to train a model to predict labels for new, unseen data. This includes classification (e.g., spam detection, image recognition) and regression (e.g., predicting house prices, stock prices).</a:t>
            </a:r>
          </a:p>
          <a:p>
            <a:pPr algn="just" marL="539749" indent="-269875" lvl="1">
              <a:lnSpc>
                <a:spcPts val="3749"/>
              </a:lnSpc>
              <a:buFont typeface="Arial"/>
              <a:buChar char="•"/>
            </a:pPr>
            <a:r>
              <a:rPr lang="en-US" sz="2499">
                <a:solidFill>
                  <a:srgbClr val="000000"/>
                </a:solidFill>
                <a:latin typeface="Canva Sans"/>
              </a:rPr>
              <a:t>Unsupervised Learning: Algorithms for analyzing and understanding unlabeled data, where you want to uncover hidden patterns or structures within the data. This includes clustering (e.g., grouping similar customers), dimensionality reduction (e.g., reducing complex data to a lower dimension for easier analysis).</a:t>
            </a:r>
          </a:p>
          <a:p>
            <a:pPr algn="just" marL="539749" indent="-269875" lvl="1">
              <a:lnSpc>
                <a:spcPts val="3749"/>
              </a:lnSpc>
              <a:buFont typeface="Arial"/>
              <a:buChar char="•"/>
            </a:pPr>
            <a:r>
              <a:rPr lang="en-US" sz="2499">
                <a:solidFill>
                  <a:srgbClr val="000000"/>
                </a:solidFill>
                <a:latin typeface="Canva Sans"/>
              </a:rPr>
              <a:t>Model Selection and Evaluation: Tools to help you choose the right machine learning model for your task and evaluate its performance on unseen data.</a:t>
            </a:r>
          </a:p>
          <a:p>
            <a:pPr algn="just">
              <a:lnSpc>
                <a:spcPts val="374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11895822"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 LIBRARIES USED IN PROJECT:</a:t>
            </a:r>
          </a:p>
        </p:txBody>
      </p:sp>
      <p:sp>
        <p:nvSpPr>
          <p:cNvPr name="TextBox 10" id="10"/>
          <p:cNvSpPr txBox="true"/>
          <p:nvPr/>
        </p:nvSpPr>
        <p:spPr>
          <a:xfrm rot="0">
            <a:off x="1903978" y="2147950"/>
            <a:ext cx="3274112" cy="523876"/>
          </a:xfrm>
          <a:prstGeom prst="rect">
            <a:avLst/>
          </a:prstGeom>
        </p:spPr>
        <p:txBody>
          <a:bodyPr anchor="t" rtlCol="false" tIns="0" lIns="0" bIns="0" rIns="0">
            <a:spAutoFit/>
          </a:bodyPr>
          <a:lstStyle/>
          <a:p>
            <a:pPr algn="just">
              <a:lnSpc>
                <a:spcPts val="4499"/>
              </a:lnSpc>
            </a:pPr>
            <a:r>
              <a:rPr lang="en-US" sz="2999">
                <a:solidFill>
                  <a:srgbClr val="000000"/>
                </a:solidFill>
                <a:latin typeface="Canva Sans Bold"/>
              </a:rPr>
              <a:t>googletrans:</a:t>
            </a: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2826983"/>
            <a:ext cx="13677291"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The googletrans library is a Python library that allows you to translate text from one language to another using Google Translate's API. However, it's important to note that it interacts with the unofficial Google Translate API and not the official Google Cloud Translation API. Here's a breakdown of key points about googletrans:</a:t>
            </a:r>
          </a:p>
        </p:txBody>
      </p:sp>
      <p:sp>
        <p:nvSpPr>
          <p:cNvPr name="TextBox 13" id="13"/>
          <p:cNvSpPr txBox="true"/>
          <p:nvPr/>
        </p:nvSpPr>
        <p:spPr>
          <a:xfrm rot="0">
            <a:off x="1565167" y="5067300"/>
            <a:ext cx="13677291"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Language Translation: It provides functions to translate text between various languages. You can specify the source and target languages using language codes (e.g., 'en' for English, 'es' for Spanish).</a:t>
            </a:r>
          </a:p>
          <a:p>
            <a:pPr algn="just">
              <a:lnSpc>
                <a:spcPts val="3749"/>
              </a:lnSpc>
            </a:pPr>
          </a:p>
          <a:p>
            <a:pPr algn="just" marL="539749" indent="-269875" lvl="1">
              <a:lnSpc>
                <a:spcPts val="3749"/>
              </a:lnSpc>
              <a:buFont typeface="Arial"/>
              <a:buChar char="•"/>
            </a:pPr>
            <a:r>
              <a:rPr lang="en-US" sz="2499">
                <a:solidFill>
                  <a:srgbClr val="000000"/>
                </a:solidFill>
                <a:latin typeface="Canva Sans"/>
              </a:rPr>
              <a:t>Language Detection: The library can also attempt to detect the source language of a text snippet if you're unsure.</a:t>
            </a:r>
          </a:p>
          <a:p>
            <a:pPr algn="just">
              <a:lnSpc>
                <a:spcPts val="374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11895822"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 LIBRARIES USED IN PROJECT:</a:t>
            </a:r>
          </a:p>
        </p:txBody>
      </p:sp>
      <p:sp>
        <p:nvSpPr>
          <p:cNvPr name="TextBox 10" id="10"/>
          <p:cNvSpPr txBox="true"/>
          <p:nvPr/>
        </p:nvSpPr>
        <p:spPr>
          <a:xfrm rot="0">
            <a:off x="1903978" y="2147950"/>
            <a:ext cx="1834386" cy="523876"/>
          </a:xfrm>
          <a:prstGeom prst="rect">
            <a:avLst/>
          </a:prstGeom>
        </p:spPr>
        <p:txBody>
          <a:bodyPr anchor="t" rtlCol="false" tIns="0" lIns="0" bIns="0" rIns="0">
            <a:spAutoFit/>
          </a:bodyPr>
          <a:lstStyle/>
          <a:p>
            <a:pPr algn="just">
              <a:lnSpc>
                <a:spcPts val="4499"/>
              </a:lnSpc>
            </a:pPr>
            <a:r>
              <a:rPr lang="en-US" sz="2999">
                <a:solidFill>
                  <a:srgbClr val="000000"/>
                </a:solidFill>
                <a:latin typeface="Canva Sans Bold"/>
              </a:rPr>
              <a:t>Pandas:</a:t>
            </a: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2826983"/>
            <a:ext cx="13677291"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Pandas is a powerful and popular Python library specifically designed for data analysis and manipulation. It's built on top of NumPy, another essential library for scientific computing in Python, and provides high-performance, easy-to-use data structures and data analysis tools.</a:t>
            </a:r>
          </a:p>
        </p:txBody>
      </p:sp>
      <p:sp>
        <p:nvSpPr>
          <p:cNvPr name="TextBox 13" id="13"/>
          <p:cNvSpPr txBox="true"/>
          <p:nvPr/>
        </p:nvSpPr>
        <p:spPr>
          <a:xfrm rot="0">
            <a:off x="1565167" y="5076825"/>
            <a:ext cx="13677291" cy="418147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Data Cleaning: Tools to handle missing data, identify and remove outliers, and perform data formatting tasks.</a:t>
            </a:r>
          </a:p>
          <a:p>
            <a:pPr algn="just">
              <a:lnSpc>
                <a:spcPts val="3749"/>
              </a:lnSpc>
            </a:pPr>
          </a:p>
          <a:p>
            <a:pPr algn="just" marL="539749" indent="-269875" lvl="1">
              <a:lnSpc>
                <a:spcPts val="3749"/>
              </a:lnSpc>
              <a:buFont typeface="Arial"/>
              <a:buChar char="•"/>
            </a:pPr>
            <a:r>
              <a:rPr lang="en-US" sz="2499">
                <a:solidFill>
                  <a:srgbClr val="000000"/>
                </a:solidFill>
                <a:latin typeface="Canva Sans"/>
              </a:rPr>
              <a:t>Data Indexing and Selection: Powerful indexing and selection methods to access specific data subsets based on various criteria (e.g., rows, columns, labels).</a:t>
            </a:r>
          </a:p>
          <a:p>
            <a:pPr algn="just">
              <a:lnSpc>
                <a:spcPts val="3749"/>
              </a:lnSpc>
            </a:pPr>
          </a:p>
          <a:p>
            <a:pPr algn="just" marL="539749" indent="-269875" lvl="1">
              <a:lnSpc>
                <a:spcPts val="3749"/>
              </a:lnSpc>
              <a:buFont typeface="Arial"/>
              <a:buChar char="•"/>
            </a:pPr>
            <a:r>
              <a:rPr lang="en-US" sz="2499">
                <a:solidFill>
                  <a:srgbClr val="000000"/>
                </a:solidFill>
                <a:latin typeface="Canva Sans"/>
              </a:rPr>
              <a:t>Data Aggregation: Functions to calculate statistics, group data by specific criteria, and perform various aggregations (e.g., sum, mean, count).</a:t>
            </a:r>
          </a:p>
          <a:p>
            <a:pPr algn="just">
              <a:lnSpc>
                <a:spcPts val="374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EFE3D4"/>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34867" y="1317301"/>
            <a:ext cx="11895822"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PYTHON LIBRARIES USED IN PROJECT:</a:t>
            </a:r>
          </a:p>
        </p:txBody>
      </p:sp>
      <p:sp>
        <p:nvSpPr>
          <p:cNvPr name="TextBox 10" id="10"/>
          <p:cNvSpPr txBox="true"/>
          <p:nvPr/>
        </p:nvSpPr>
        <p:spPr>
          <a:xfrm rot="0">
            <a:off x="1903978" y="2147950"/>
            <a:ext cx="1834386" cy="523876"/>
          </a:xfrm>
          <a:prstGeom prst="rect">
            <a:avLst/>
          </a:prstGeom>
        </p:spPr>
        <p:txBody>
          <a:bodyPr anchor="t" rtlCol="false" tIns="0" lIns="0" bIns="0" rIns="0">
            <a:spAutoFit/>
          </a:bodyPr>
          <a:lstStyle/>
          <a:p>
            <a:pPr algn="just">
              <a:lnSpc>
                <a:spcPts val="4499"/>
              </a:lnSpc>
            </a:pPr>
            <a:r>
              <a:rPr lang="en-US" sz="2999">
                <a:solidFill>
                  <a:srgbClr val="000000"/>
                </a:solidFill>
                <a:latin typeface="Canva Sans Bold"/>
              </a:rPr>
              <a:t>Flask:</a:t>
            </a:r>
          </a:p>
        </p:txBody>
      </p:sp>
      <p:sp>
        <p:nvSpPr>
          <p:cNvPr name="Freeform 11" id="11"/>
          <p:cNvSpPr/>
          <p:nvPr/>
        </p:nvSpPr>
        <p:spPr>
          <a:xfrm flipH="false" flipV="false" rot="0">
            <a:off x="15242458" y="0"/>
            <a:ext cx="1993792" cy="2224150"/>
          </a:xfrm>
          <a:custGeom>
            <a:avLst/>
            <a:gdLst/>
            <a:ahLst/>
            <a:cxnLst/>
            <a:rect r="r" b="b" t="t" l="l"/>
            <a:pathLst>
              <a:path h="2224150" w="1993792">
                <a:moveTo>
                  <a:pt x="0" y="0"/>
                </a:moveTo>
                <a:lnTo>
                  <a:pt x="1993792" y="0"/>
                </a:lnTo>
                <a:lnTo>
                  <a:pt x="1993792" y="2224150"/>
                </a:lnTo>
                <a:lnTo>
                  <a:pt x="0" y="2224150"/>
                </a:lnTo>
                <a:lnTo>
                  <a:pt x="0" y="0"/>
                </a:lnTo>
                <a:close/>
              </a:path>
            </a:pathLst>
          </a:custGeom>
          <a:blipFill>
            <a:blip r:embed="rId9"/>
            <a:stretch>
              <a:fillRect l="0" t="0" r="0" b="0"/>
            </a:stretch>
          </a:blipFill>
        </p:spPr>
      </p:sp>
      <p:sp>
        <p:nvSpPr>
          <p:cNvPr name="TextBox 12" id="12"/>
          <p:cNvSpPr txBox="true"/>
          <p:nvPr/>
        </p:nvSpPr>
        <p:spPr>
          <a:xfrm rot="0">
            <a:off x="1565167" y="2826983"/>
            <a:ext cx="13677291"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Flask is a lightweight and versatile web application framework written in Python. It provides a minimalist foundation for building web applications, allowing developers to have more control over the application's architecture. Here's a breakdown of key aspects of Flask:</a:t>
            </a:r>
          </a:p>
        </p:txBody>
      </p:sp>
      <p:sp>
        <p:nvSpPr>
          <p:cNvPr name="TextBox 13" id="13"/>
          <p:cNvSpPr txBox="true"/>
          <p:nvPr/>
        </p:nvSpPr>
        <p:spPr>
          <a:xfrm rot="0">
            <a:off x="1565167" y="4827233"/>
            <a:ext cx="13677291" cy="51149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Microframework: Unlike Django, another popular Python web framework, Flask is a microframework. This means it offers a smaller core set of features and doesn't enforce a specific project structure. This gives developers more flexibility in building their applications.</a:t>
            </a:r>
          </a:p>
          <a:p>
            <a:pPr algn="just" marL="539749" indent="-269875" lvl="1">
              <a:lnSpc>
                <a:spcPts val="3749"/>
              </a:lnSpc>
              <a:buFont typeface="Arial"/>
              <a:buChar char="•"/>
            </a:pPr>
            <a:r>
              <a:rPr lang="en-US" sz="2499">
                <a:solidFill>
                  <a:srgbClr val="000000"/>
                </a:solidFill>
                <a:latin typeface="Canva Sans"/>
              </a:rPr>
              <a:t>Routing: Flask allows you to define routes that map URLs to specific Python functions (called views) that handle incoming requests. This is the core mechanism for handling user interactions within the web application.</a:t>
            </a:r>
          </a:p>
          <a:p>
            <a:pPr algn="just" marL="539749" indent="-269875" lvl="1">
              <a:lnSpc>
                <a:spcPts val="3749"/>
              </a:lnSpc>
              <a:buFont typeface="Arial"/>
              <a:buChar char="•"/>
            </a:pPr>
            <a:r>
              <a:rPr lang="en-US" sz="2499">
                <a:solidFill>
                  <a:srgbClr val="000000"/>
                </a:solidFill>
                <a:latin typeface="Canva Sans"/>
              </a:rPr>
              <a:t>Templating: Flask integrates with templating engines like Jinja2, which enable you to generate dynamic HTML content based on data passed from your Python code. This separation of concerns improves code maintainability.</a:t>
            </a:r>
          </a:p>
          <a:p>
            <a:pPr algn="just">
              <a:lnSpc>
                <a:spcPts val="374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6716389" y="624673"/>
            <a:ext cx="2536569" cy="3461819"/>
          </a:xfrm>
          <a:custGeom>
            <a:avLst/>
            <a:gdLst/>
            <a:ahLst/>
            <a:cxnLst/>
            <a:rect r="r" b="b" t="t" l="l"/>
            <a:pathLst>
              <a:path h="3461819" w="2536569">
                <a:moveTo>
                  <a:pt x="0" y="0"/>
                </a:moveTo>
                <a:lnTo>
                  <a:pt x="2536569" y="0"/>
                </a:lnTo>
                <a:lnTo>
                  <a:pt x="2536569" y="3461819"/>
                </a:lnTo>
                <a:lnTo>
                  <a:pt x="0" y="3461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592408" y="5696208"/>
            <a:ext cx="7063136" cy="1562646"/>
            <a:chOff x="0" y="0"/>
            <a:chExt cx="1860250" cy="411561"/>
          </a:xfrm>
        </p:grpSpPr>
        <p:sp>
          <p:nvSpPr>
            <p:cNvPr name="Freeform 7" id="7"/>
            <p:cNvSpPr/>
            <p:nvPr/>
          </p:nvSpPr>
          <p:spPr>
            <a:xfrm flipH="false" flipV="false" rot="0">
              <a:off x="0" y="0"/>
              <a:ext cx="1860250" cy="411561"/>
            </a:xfrm>
            <a:custGeom>
              <a:avLst/>
              <a:gdLst/>
              <a:ahLst/>
              <a:cxnLst/>
              <a:rect r="r" b="b" t="t" l="l"/>
              <a:pathLst>
                <a:path h="411561" w="1860250">
                  <a:moveTo>
                    <a:pt x="46036" y="0"/>
                  </a:moveTo>
                  <a:lnTo>
                    <a:pt x="1814213" y="0"/>
                  </a:lnTo>
                  <a:cubicBezTo>
                    <a:pt x="1826423" y="0"/>
                    <a:pt x="1838133" y="4850"/>
                    <a:pt x="1846766" y="13484"/>
                  </a:cubicBezTo>
                  <a:cubicBezTo>
                    <a:pt x="1855400" y="22117"/>
                    <a:pt x="1860250" y="33827"/>
                    <a:pt x="1860250" y="46036"/>
                  </a:cubicBezTo>
                  <a:lnTo>
                    <a:pt x="1860250" y="365525"/>
                  </a:lnTo>
                  <a:cubicBezTo>
                    <a:pt x="1860250" y="390950"/>
                    <a:pt x="1839639" y="411561"/>
                    <a:pt x="1814213" y="411561"/>
                  </a:cubicBezTo>
                  <a:lnTo>
                    <a:pt x="46036" y="411561"/>
                  </a:lnTo>
                  <a:cubicBezTo>
                    <a:pt x="20611" y="411561"/>
                    <a:pt x="0" y="390950"/>
                    <a:pt x="0" y="365525"/>
                  </a:cubicBezTo>
                  <a:lnTo>
                    <a:pt x="0" y="46036"/>
                  </a:lnTo>
                  <a:cubicBezTo>
                    <a:pt x="0" y="20611"/>
                    <a:pt x="20611" y="0"/>
                    <a:pt x="46036" y="0"/>
                  </a:cubicBezTo>
                  <a:close/>
                </a:path>
              </a:pathLst>
            </a:custGeom>
            <a:solidFill>
              <a:srgbClr val="FFCE32"/>
            </a:solidFill>
          </p:spPr>
        </p:sp>
        <p:sp>
          <p:nvSpPr>
            <p:cNvPr name="TextBox 8" id="8"/>
            <p:cNvSpPr txBox="true"/>
            <p:nvPr/>
          </p:nvSpPr>
          <p:spPr>
            <a:xfrm>
              <a:off x="0" y="-57150"/>
              <a:ext cx="1860250" cy="468711"/>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4216803" y="-508556"/>
            <a:ext cx="5298582" cy="4633851"/>
          </a:xfrm>
          <a:custGeom>
            <a:avLst/>
            <a:gdLst/>
            <a:ahLst/>
            <a:cxnLst/>
            <a:rect r="r" b="b" t="t" l="l"/>
            <a:pathLst>
              <a:path h="4633851" w="5298582">
                <a:moveTo>
                  <a:pt x="0" y="0"/>
                </a:moveTo>
                <a:lnTo>
                  <a:pt x="5298583" y="0"/>
                </a:lnTo>
                <a:lnTo>
                  <a:pt x="5298583" y="4633851"/>
                </a:lnTo>
                <a:lnTo>
                  <a:pt x="0" y="46338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10754" y="389732"/>
            <a:ext cx="3595229" cy="2542807"/>
          </a:xfrm>
          <a:custGeom>
            <a:avLst/>
            <a:gdLst/>
            <a:ahLst/>
            <a:cxnLst/>
            <a:rect r="r" b="b" t="t" l="l"/>
            <a:pathLst>
              <a:path h="2542807" w="3595229">
                <a:moveTo>
                  <a:pt x="0" y="0"/>
                </a:moveTo>
                <a:lnTo>
                  <a:pt x="3595229" y="0"/>
                </a:lnTo>
                <a:lnTo>
                  <a:pt x="3595229" y="2542807"/>
                </a:lnTo>
                <a:lnTo>
                  <a:pt x="0" y="254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446635" y="61722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8516327" y="4530983"/>
            <a:ext cx="9486058" cy="2539999"/>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FRONT</a:t>
            </a:r>
          </a:p>
          <a:p>
            <a:pPr algn="ctr">
              <a:lnSpc>
                <a:spcPts val="9699"/>
              </a:lnSpc>
            </a:pPr>
            <a:r>
              <a:rPr lang="en-US" sz="9999">
                <a:solidFill>
                  <a:srgbClr val="FFFFFF"/>
                </a:solidFill>
                <a:latin typeface="BM Hanna"/>
              </a:rPr>
              <a:t> END</a:t>
            </a:r>
          </a:p>
        </p:txBody>
      </p:sp>
      <p:sp>
        <p:nvSpPr>
          <p:cNvPr name="Freeform 14" id="14"/>
          <p:cNvSpPr/>
          <p:nvPr/>
        </p:nvSpPr>
        <p:spPr>
          <a:xfrm flipH="false" flipV="false" rot="-411982">
            <a:off x="8302770" y="3968692"/>
            <a:ext cx="2942351" cy="3125485"/>
          </a:xfrm>
          <a:custGeom>
            <a:avLst/>
            <a:gdLst/>
            <a:ahLst/>
            <a:cxnLst/>
            <a:rect r="r" b="b" t="t" l="l"/>
            <a:pathLst>
              <a:path h="3125485" w="2942351">
                <a:moveTo>
                  <a:pt x="0" y="0"/>
                </a:moveTo>
                <a:lnTo>
                  <a:pt x="2942351" y="0"/>
                </a:lnTo>
                <a:lnTo>
                  <a:pt x="2942351" y="3125485"/>
                </a:lnTo>
                <a:lnTo>
                  <a:pt x="0" y="3125485"/>
                </a:lnTo>
                <a:lnTo>
                  <a:pt x="0" y="0"/>
                </a:lnTo>
                <a:close/>
              </a:path>
            </a:pathLst>
          </a:custGeom>
          <a:blipFill>
            <a:blip r:embed="rId1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63656" y="1189906"/>
            <a:ext cx="17404169" cy="8480577"/>
          </a:xfrm>
          <a:custGeom>
            <a:avLst/>
            <a:gdLst/>
            <a:ahLst/>
            <a:cxnLst/>
            <a:rect r="r" b="b" t="t" l="l"/>
            <a:pathLst>
              <a:path h="8480577" w="17404169">
                <a:moveTo>
                  <a:pt x="0" y="0"/>
                </a:moveTo>
                <a:lnTo>
                  <a:pt x="17404169" y="0"/>
                </a:lnTo>
                <a:lnTo>
                  <a:pt x="17404169" y="8480577"/>
                </a:lnTo>
                <a:lnTo>
                  <a:pt x="0" y="8480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FRONT END</a:t>
            </a:r>
          </a:p>
        </p:txBody>
      </p:sp>
      <p:sp>
        <p:nvSpPr>
          <p:cNvPr name="TextBox 8" id="8"/>
          <p:cNvSpPr txBox="true"/>
          <p:nvPr/>
        </p:nvSpPr>
        <p:spPr>
          <a:xfrm rot="0">
            <a:off x="11162937" y="5070528"/>
            <a:ext cx="6096363" cy="231457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Angular, a powerful framework for building web applications, is used by a wide range of organizations to create dynamic and feature-rich user interfaces. </a:t>
            </a:r>
          </a:p>
        </p:txBody>
      </p:sp>
      <p:sp>
        <p:nvSpPr>
          <p:cNvPr name="Freeform 9" id="9"/>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09514" y="5143500"/>
            <a:ext cx="10165741" cy="4483206"/>
          </a:xfrm>
          <a:custGeom>
            <a:avLst/>
            <a:gdLst/>
            <a:ahLst/>
            <a:cxnLst/>
            <a:rect r="r" b="b" t="t" l="l"/>
            <a:pathLst>
              <a:path h="4483206" w="10165741">
                <a:moveTo>
                  <a:pt x="0" y="0"/>
                </a:moveTo>
                <a:lnTo>
                  <a:pt x="10165740" y="0"/>
                </a:lnTo>
                <a:lnTo>
                  <a:pt x="10165740" y="4483206"/>
                </a:lnTo>
                <a:lnTo>
                  <a:pt x="0" y="4483206"/>
                </a:lnTo>
                <a:lnTo>
                  <a:pt x="0" y="0"/>
                </a:lnTo>
                <a:close/>
              </a:path>
            </a:pathLst>
          </a:custGeom>
          <a:blipFill>
            <a:blip r:embed="rId9"/>
            <a:stretch>
              <a:fillRect l="0" t="0" r="0" b="0"/>
            </a:stretch>
          </a:blipFill>
        </p:spPr>
      </p:sp>
      <p:sp>
        <p:nvSpPr>
          <p:cNvPr name="TextBox 12" id="12"/>
          <p:cNvSpPr txBox="true"/>
          <p:nvPr/>
        </p:nvSpPr>
        <p:spPr>
          <a:xfrm rot="0">
            <a:off x="2942289" y="3037263"/>
            <a:ext cx="14446904"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Angular is a popular open-source web application framework developed by Google. It is widely used for building dynamic and scalable single-page applications (SPAs) and is based on TypeScript, a statically-typed superset of JavaScript.</a:t>
            </a:r>
          </a:p>
          <a:p>
            <a:pPr algn="just">
              <a:lnSpc>
                <a:spcPts val="3749"/>
              </a:lnSpc>
            </a:pPr>
          </a:p>
        </p:txBody>
      </p:sp>
      <p:sp>
        <p:nvSpPr>
          <p:cNvPr name="Freeform 13" id="13"/>
          <p:cNvSpPr/>
          <p:nvPr/>
        </p:nvSpPr>
        <p:spPr>
          <a:xfrm flipH="false" flipV="false" rot="-411982">
            <a:off x="509910" y="-176699"/>
            <a:ext cx="2942351" cy="3125485"/>
          </a:xfrm>
          <a:custGeom>
            <a:avLst/>
            <a:gdLst/>
            <a:ahLst/>
            <a:cxnLst/>
            <a:rect r="r" b="b" t="t" l="l"/>
            <a:pathLst>
              <a:path h="3125485" w="2942351">
                <a:moveTo>
                  <a:pt x="0" y="0"/>
                </a:moveTo>
                <a:lnTo>
                  <a:pt x="2942351" y="0"/>
                </a:lnTo>
                <a:lnTo>
                  <a:pt x="2942351" y="3125485"/>
                </a:lnTo>
                <a:lnTo>
                  <a:pt x="0" y="3125485"/>
                </a:lnTo>
                <a:lnTo>
                  <a:pt x="0" y="0"/>
                </a:lnTo>
                <a:close/>
              </a:path>
            </a:pathLst>
          </a:custGeom>
          <a:blipFill>
            <a:blip r:embed="rId10"/>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FRONT END</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411982">
            <a:off x="509910" y="-176699"/>
            <a:ext cx="2942351" cy="3125485"/>
          </a:xfrm>
          <a:custGeom>
            <a:avLst/>
            <a:gdLst/>
            <a:ahLst/>
            <a:cxnLst/>
            <a:rect r="r" b="b" t="t" l="l"/>
            <a:pathLst>
              <a:path h="3125485" w="2942351">
                <a:moveTo>
                  <a:pt x="0" y="0"/>
                </a:moveTo>
                <a:lnTo>
                  <a:pt x="2942351" y="0"/>
                </a:lnTo>
                <a:lnTo>
                  <a:pt x="2942351" y="3125485"/>
                </a:lnTo>
                <a:lnTo>
                  <a:pt x="0" y="3125485"/>
                </a:lnTo>
                <a:lnTo>
                  <a:pt x="0" y="0"/>
                </a:lnTo>
                <a:close/>
              </a:path>
            </a:pathLst>
          </a:custGeom>
          <a:blipFill>
            <a:blip r:embed="rId9"/>
            <a:stretch>
              <a:fillRect l="0" t="0" r="0" b="0"/>
            </a:stretch>
          </a:blipFill>
        </p:spPr>
      </p:sp>
      <p:sp>
        <p:nvSpPr>
          <p:cNvPr name="Freeform 11" id="11"/>
          <p:cNvSpPr/>
          <p:nvPr/>
        </p:nvSpPr>
        <p:spPr>
          <a:xfrm flipH="false" flipV="false" rot="0">
            <a:off x="14482906" y="4722016"/>
            <a:ext cx="2989883" cy="1845678"/>
          </a:xfrm>
          <a:custGeom>
            <a:avLst/>
            <a:gdLst/>
            <a:ahLst/>
            <a:cxnLst/>
            <a:rect r="r" b="b" t="t" l="l"/>
            <a:pathLst>
              <a:path h="1845678" w="2989883">
                <a:moveTo>
                  <a:pt x="0" y="0"/>
                </a:moveTo>
                <a:lnTo>
                  <a:pt x="2989883" y="0"/>
                </a:lnTo>
                <a:lnTo>
                  <a:pt x="2989883" y="1845678"/>
                </a:lnTo>
                <a:lnTo>
                  <a:pt x="0" y="1845678"/>
                </a:lnTo>
                <a:lnTo>
                  <a:pt x="0" y="0"/>
                </a:lnTo>
                <a:close/>
              </a:path>
            </a:pathLst>
          </a:custGeom>
          <a:blipFill>
            <a:blip r:embed="rId10"/>
            <a:stretch>
              <a:fillRect l="0" t="0" r="0" b="0"/>
            </a:stretch>
          </a:blipFill>
        </p:spPr>
      </p:sp>
      <p:sp>
        <p:nvSpPr>
          <p:cNvPr name="Freeform 12" id="12"/>
          <p:cNvSpPr/>
          <p:nvPr/>
        </p:nvSpPr>
        <p:spPr>
          <a:xfrm flipH="false" flipV="false" rot="0">
            <a:off x="13214548" y="1971476"/>
            <a:ext cx="3857860" cy="2166426"/>
          </a:xfrm>
          <a:custGeom>
            <a:avLst/>
            <a:gdLst/>
            <a:ahLst/>
            <a:cxnLst/>
            <a:rect r="r" b="b" t="t" l="l"/>
            <a:pathLst>
              <a:path h="2166426" w="3857860">
                <a:moveTo>
                  <a:pt x="0" y="0"/>
                </a:moveTo>
                <a:lnTo>
                  <a:pt x="3857860" y="0"/>
                </a:lnTo>
                <a:lnTo>
                  <a:pt x="3857860" y="2166426"/>
                </a:lnTo>
                <a:lnTo>
                  <a:pt x="0" y="2166426"/>
                </a:lnTo>
                <a:lnTo>
                  <a:pt x="0" y="0"/>
                </a:lnTo>
                <a:close/>
              </a:path>
            </a:pathLst>
          </a:custGeom>
          <a:blipFill>
            <a:blip r:embed="rId11"/>
            <a:stretch>
              <a:fillRect l="0" t="0" r="0" b="0"/>
            </a:stretch>
          </a:blipFill>
        </p:spPr>
      </p:sp>
      <p:sp>
        <p:nvSpPr>
          <p:cNvPr name="Freeform 13" id="13"/>
          <p:cNvSpPr/>
          <p:nvPr/>
        </p:nvSpPr>
        <p:spPr>
          <a:xfrm flipH="false" flipV="false" rot="0">
            <a:off x="12802201" y="6952038"/>
            <a:ext cx="3036311" cy="1889348"/>
          </a:xfrm>
          <a:custGeom>
            <a:avLst/>
            <a:gdLst/>
            <a:ahLst/>
            <a:cxnLst/>
            <a:rect r="r" b="b" t="t" l="l"/>
            <a:pathLst>
              <a:path h="1889348" w="3036311">
                <a:moveTo>
                  <a:pt x="0" y="0"/>
                </a:moveTo>
                <a:lnTo>
                  <a:pt x="3036311" y="0"/>
                </a:lnTo>
                <a:lnTo>
                  <a:pt x="3036311" y="1889347"/>
                </a:lnTo>
                <a:lnTo>
                  <a:pt x="0" y="1889347"/>
                </a:lnTo>
                <a:lnTo>
                  <a:pt x="0" y="0"/>
                </a:lnTo>
                <a:close/>
              </a:path>
            </a:pathLst>
          </a:custGeom>
          <a:blipFill>
            <a:blip r:embed="rId12"/>
            <a:stretch>
              <a:fillRect l="0" t="0" r="0" b="0"/>
            </a:stretch>
          </a:blipFill>
        </p:spPr>
      </p:sp>
      <p:sp>
        <p:nvSpPr>
          <p:cNvPr name="TextBox 14" id="14"/>
          <p:cNvSpPr txBox="true"/>
          <p:nvPr/>
        </p:nvSpPr>
        <p:spPr>
          <a:xfrm rot="0">
            <a:off x="1028700" y="5073070"/>
            <a:ext cx="13132442"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Upwork: A freelance marketplace that connects businesses with freelance professionals (freelancers) across various skills and industries. It allows freelancers to find work, showcase their skills, and manage projects, while businesses can search for qualified talent and collaborate on projects.</a:t>
            </a:r>
          </a:p>
        </p:txBody>
      </p:sp>
      <p:sp>
        <p:nvSpPr>
          <p:cNvPr name="TextBox 15" id="15"/>
          <p:cNvSpPr txBox="true"/>
          <p:nvPr/>
        </p:nvSpPr>
        <p:spPr>
          <a:xfrm rot="0">
            <a:off x="1028700" y="3469948"/>
            <a:ext cx="14446904"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Gmail (Google):  A free web-based email service developed by Google. It offers features for sending and receiving emails, managing contacts, organizing mailboxes, and integrating with other Google products.</a:t>
            </a:r>
          </a:p>
          <a:p>
            <a:pPr algn="just">
              <a:lnSpc>
                <a:spcPts val="3749"/>
              </a:lnSpc>
            </a:pPr>
          </a:p>
        </p:txBody>
      </p:sp>
      <p:sp>
        <p:nvSpPr>
          <p:cNvPr name="TextBox 16" id="16"/>
          <p:cNvSpPr txBox="true"/>
          <p:nvPr/>
        </p:nvSpPr>
        <p:spPr>
          <a:xfrm rot="0">
            <a:off x="1371019" y="2868988"/>
            <a:ext cx="7139821"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POPULAR APPLICATIONS BUILT WITH ANGULAR:</a:t>
            </a:r>
          </a:p>
        </p:txBody>
      </p:sp>
      <p:sp>
        <p:nvSpPr>
          <p:cNvPr name="TextBox 17" id="17"/>
          <p:cNvSpPr txBox="true"/>
          <p:nvPr/>
        </p:nvSpPr>
        <p:spPr>
          <a:xfrm rot="0">
            <a:off x="1028700" y="7289853"/>
            <a:ext cx="11251510" cy="18478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YouTube (Google): An online video-sharing platform where users can upload, watch, and share videos. It offers a vast library of content across various categories, including music videos, educational tutorials, entertainment clips, and vlogs.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384765" y="1189906"/>
            <a:ext cx="17404169" cy="8480577"/>
          </a:xfrm>
          <a:custGeom>
            <a:avLst/>
            <a:gdLst/>
            <a:ahLst/>
            <a:cxnLst/>
            <a:rect r="r" b="b" t="t" l="l"/>
            <a:pathLst>
              <a:path h="8480577" w="17404169">
                <a:moveTo>
                  <a:pt x="0" y="0"/>
                </a:moveTo>
                <a:lnTo>
                  <a:pt x="17404170" y="0"/>
                </a:lnTo>
                <a:lnTo>
                  <a:pt x="17404170" y="8480577"/>
                </a:lnTo>
                <a:lnTo>
                  <a:pt x="0" y="8480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5106" y="773265"/>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278346" y="-376514"/>
            <a:ext cx="12898816" cy="1405214"/>
            <a:chOff x="0" y="0"/>
            <a:chExt cx="3397219" cy="370098"/>
          </a:xfrm>
        </p:grpSpPr>
        <p:sp>
          <p:nvSpPr>
            <p:cNvPr name="Freeform 6" id="6"/>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7" id="7"/>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FRONT END</a:t>
            </a:r>
          </a:p>
        </p:txBody>
      </p:sp>
      <p:sp>
        <p:nvSpPr>
          <p:cNvPr name="TextBox 9" id="9"/>
          <p:cNvSpPr txBox="true"/>
          <p:nvPr/>
        </p:nvSpPr>
        <p:spPr>
          <a:xfrm rot="0">
            <a:off x="1863398" y="2744443"/>
            <a:ext cx="14446904" cy="9144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Here's an overview of Angular and its key features:</a:t>
            </a:r>
          </a:p>
          <a:p>
            <a:pPr algn="just">
              <a:lnSpc>
                <a:spcPts val="3749"/>
              </a:lnSpc>
            </a:pPr>
          </a:p>
        </p:txBody>
      </p:sp>
      <p:sp>
        <p:nvSpPr>
          <p:cNvPr name="TextBox 10" id="10"/>
          <p:cNvSpPr txBox="true"/>
          <p:nvPr/>
        </p:nvSpPr>
        <p:spPr>
          <a:xfrm rot="0">
            <a:off x="3996942" y="3486794"/>
            <a:ext cx="11461624" cy="458914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1.Architecture: Angular follows a component-based architecture, where the application is divided into reusable and modular components. These components encapsulate the HTML templates, CSS styles, and application logic, making it easier to develop and maintain complex applications.</a:t>
            </a:r>
          </a:p>
          <a:p>
            <a:pPr algn="just">
              <a:lnSpc>
                <a:spcPts val="3749"/>
              </a:lnSpc>
            </a:pPr>
          </a:p>
          <a:p>
            <a:pPr algn="just">
              <a:lnSpc>
                <a:spcPts val="3749"/>
              </a:lnSpc>
            </a:pPr>
            <a:r>
              <a:rPr lang="en-US" sz="2499">
                <a:solidFill>
                  <a:srgbClr val="000000"/>
                </a:solidFill>
                <a:latin typeface="Canva Sans"/>
              </a:rPr>
              <a:t>2.    TypeScript: Angular is built using TypeScript, which brings static typing, classes, interfaces, and other object-oriented programming features to JavaScript. TypeScript provides better tooling, compile-time error checking, and enhanced code maintainability.</a:t>
            </a:r>
          </a:p>
          <a:p>
            <a:pPr algn="just">
              <a:lnSpc>
                <a:spcPts val="3150"/>
              </a:lnSpc>
            </a:pPr>
          </a:p>
        </p:txBody>
      </p:sp>
      <p:sp>
        <p:nvSpPr>
          <p:cNvPr name="Freeform 11" id="11"/>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67707">
            <a:off x="491197" y="5856666"/>
            <a:ext cx="3978551" cy="4438545"/>
          </a:xfrm>
          <a:custGeom>
            <a:avLst/>
            <a:gdLst/>
            <a:ahLst/>
            <a:cxnLst/>
            <a:rect r="r" b="b" t="t" l="l"/>
            <a:pathLst>
              <a:path h="4438545" w="3978551">
                <a:moveTo>
                  <a:pt x="0" y="0"/>
                </a:moveTo>
                <a:lnTo>
                  <a:pt x="3978551" y="0"/>
                </a:lnTo>
                <a:lnTo>
                  <a:pt x="3978551" y="4438545"/>
                </a:lnTo>
                <a:lnTo>
                  <a:pt x="0" y="4438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441915" y="1430591"/>
            <a:ext cx="17404169" cy="8480577"/>
          </a:xfrm>
          <a:custGeom>
            <a:avLst/>
            <a:gdLst/>
            <a:ahLst/>
            <a:cxnLst/>
            <a:rect r="r" b="b" t="t" l="l"/>
            <a:pathLst>
              <a:path h="8480577" w="17404169">
                <a:moveTo>
                  <a:pt x="0" y="0"/>
                </a:moveTo>
                <a:lnTo>
                  <a:pt x="17404170" y="0"/>
                </a:lnTo>
                <a:lnTo>
                  <a:pt x="17404170" y="8480577"/>
                </a:lnTo>
                <a:lnTo>
                  <a:pt x="0" y="8480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5106" y="773265"/>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278346" y="-376514"/>
            <a:ext cx="12898816" cy="1405214"/>
            <a:chOff x="0" y="0"/>
            <a:chExt cx="3397219" cy="370098"/>
          </a:xfrm>
        </p:grpSpPr>
        <p:sp>
          <p:nvSpPr>
            <p:cNvPr name="Freeform 6" id="6"/>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7" id="7"/>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FRONT END</a:t>
            </a:r>
          </a:p>
        </p:txBody>
      </p:sp>
      <p:sp>
        <p:nvSpPr>
          <p:cNvPr name="Freeform 9" id="9"/>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504302" y="2950472"/>
            <a:ext cx="14446904" cy="9144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Here's an overview of Angular and its key features:</a:t>
            </a:r>
          </a:p>
          <a:p>
            <a:pPr algn="just">
              <a:lnSpc>
                <a:spcPts val="3749"/>
              </a:lnSpc>
            </a:pPr>
          </a:p>
        </p:txBody>
      </p:sp>
      <p:sp>
        <p:nvSpPr>
          <p:cNvPr name="TextBox 11" id="11"/>
          <p:cNvSpPr txBox="true"/>
          <p:nvPr/>
        </p:nvSpPr>
        <p:spPr>
          <a:xfrm rot="0">
            <a:off x="2805197" y="3798197"/>
            <a:ext cx="11461624" cy="4360545"/>
          </a:xfrm>
          <a:prstGeom prst="rect">
            <a:avLst/>
          </a:prstGeom>
        </p:spPr>
        <p:txBody>
          <a:bodyPr anchor="t" rtlCol="false" tIns="0" lIns="0" bIns="0" rIns="0">
            <a:spAutoFit/>
          </a:bodyPr>
          <a:lstStyle/>
          <a:p>
            <a:pPr algn="just">
              <a:lnSpc>
                <a:spcPts val="3450"/>
              </a:lnSpc>
            </a:pPr>
            <a:r>
              <a:rPr lang="en-US" sz="2300">
                <a:solidFill>
                  <a:srgbClr val="000000"/>
                </a:solidFill>
                <a:latin typeface="Canva Sans"/>
              </a:rPr>
              <a:t>3.Two-Way Data Binding: Angular offers powerful two-way data binding, allowing automatic synchronization of data between the model (component) and the view (template). Any changes in the model are reflected in the view, and vice versa, without requiring manual updates.</a:t>
            </a:r>
          </a:p>
          <a:p>
            <a:pPr algn="just">
              <a:lnSpc>
                <a:spcPts val="3450"/>
              </a:lnSpc>
            </a:pPr>
          </a:p>
          <a:p>
            <a:pPr algn="just">
              <a:lnSpc>
                <a:spcPts val="3450"/>
              </a:lnSpc>
            </a:pPr>
            <a:r>
              <a:rPr lang="en-US" sz="2300">
                <a:solidFill>
                  <a:srgbClr val="000000"/>
                </a:solidFill>
                <a:latin typeface="Canva Sans"/>
              </a:rPr>
              <a:t>4</a:t>
            </a:r>
            <a:r>
              <a:rPr lang="en-US" sz="2300">
                <a:solidFill>
                  <a:srgbClr val="000000"/>
                </a:solidFill>
                <a:latin typeface="Canva Sans"/>
              </a:rPr>
              <a:t>.    Dependency Injection: Angular has a built-in dependency injection (DI) system that helps manage the dependencies between components. DI promotes code reusability, testability, and modularity by enabling the injection of dependencies rather than instantiating them manually.</a:t>
            </a:r>
          </a:p>
          <a:p>
            <a:pPr algn="just">
              <a:lnSpc>
                <a:spcPts val="345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810877" y="3042538"/>
            <a:ext cx="13084230" cy="6059634"/>
          </a:xfrm>
          <a:custGeom>
            <a:avLst/>
            <a:gdLst/>
            <a:ahLst/>
            <a:cxnLst/>
            <a:rect r="r" b="b" t="t" l="l"/>
            <a:pathLst>
              <a:path h="6059634" w="13084230">
                <a:moveTo>
                  <a:pt x="0" y="0"/>
                </a:moveTo>
                <a:lnTo>
                  <a:pt x="13084230" y="0"/>
                </a:lnTo>
                <a:lnTo>
                  <a:pt x="13084230" y="6059634"/>
                </a:lnTo>
                <a:lnTo>
                  <a:pt x="0" y="6059634"/>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570310" y="-413480"/>
            <a:ext cx="3050820" cy="2756832"/>
          </a:xfrm>
          <a:custGeom>
            <a:avLst/>
            <a:gdLst/>
            <a:ahLst/>
            <a:cxnLst/>
            <a:rect r="r" b="b" t="t" l="l"/>
            <a:pathLst>
              <a:path h="2756832" w="3050820">
                <a:moveTo>
                  <a:pt x="0" y="0"/>
                </a:moveTo>
                <a:lnTo>
                  <a:pt x="3050820" y="0"/>
                </a:lnTo>
                <a:lnTo>
                  <a:pt x="3050820" y="2756832"/>
                </a:lnTo>
                <a:lnTo>
                  <a:pt x="0" y="2756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615328" y="-85725"/>
            <a:ext cx="3244265" cy="2931635"/>
          </a:xfrm>
          <a:custGeom>
            <a:avLst/>
            <a:gdLst/>
            <a:ahLst/>
            <a:cxnLst/>
            <a:rect r="r" b="b" t="t" l="l"/>
            <a:pathLst>
              <a:path h="2931635" w="3244265">
                <a:moveTo>
                  <a:pt x="3244264" y="0"/>
                </a:moveTo>
                <a:lnTo>
                  <a:pt x="0" y="0"/>
                </a:lnTo>
                <a:lnTo>
                  <a:pt x="0" y="2931635"/>
                </a:lnTo>
                <a:lnTo>
                  <a:pt x="3244264" y="2931635"/>
                </a:lnTo>
                <a:lnTo>
                  <a:pt x="324426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537271" y="433366"/>
            <a:ext cx="8969623" cy="918845"/>
          </a:xfrm>
          <a:prstGeom prst="rect">
            <a:avLst/>
          </a:prstGeom>
        </p:spPr>
        <p:txBody>
          <a:bodyPr anchor="t" rtlCol="false" tIns="0" lIns="0" bIns="0" rIns="0">
            <a:spAutoFit/>
          </a:bodyPr>
          <a:lstStyle/>
          <a:p>
            <a:pPr algn="ctr" marL="0" indent="0" lvl="0">
              <a:lnSpc>
                <a:spcPts val="6789"/>
              </a:lnSpc>
              <a:spcBef>
                <a:spcPct val="0"/>
              </a:spcBef>
            </a:pPr>
            <a:r>
              <a:rPr lang="en-US" sz="6999">
                <a:solidFill>
                  <a:srgbClr val="FFFFFF"/>
                </a:solidFill>
                <a:latin typeface="BM Hanna"/>
              </a:rPr>
              <a:t>TEAM WORK</a:t>
            </a:r>
          </a:p>
        </p:txBody>
      </p:sp>
      <p:sp>
        <p:nvSpPr>
          <p:cNvPr name="Freeform 6" id="6"/>
          <p:cNvSpPr/>
          <p:nvPr/>
        </p:nvSpPr>
        <p:spPr>
          <a:xfrm flipH="false" flipV="false" rot="5730511">
            <a:off x="11701257" y="3295334"/>
            <a:ext cx="8332290" cy="4060098"/>
          </a:xfrm>
          <a:custGeom>
            <a:avLst/>
            <a:gdLst/>
            <a:ahLst/>
            <a:cxnLst/>
            <a:rect r="r" b="b" t="t" l="l"/>
            <a:pathLst>
              <a:path h="4060098" w="8332290">
                <a:moveTo>
                  <a:pt x="0" y="0"/>
                </a:moveTo>
                <a:lnTo>
                  <a:pt x="8332290" y="0"/>
                </a:lnTo>
                <a:lnTo>
                  <a:pt x="8332290" y="4060098"/>
                </a:lnTo>
                <a:lnTo>
                  <a:pt x="0" y="4060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658260" y="983605"/>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a:grpSpLocks noChangeAspect="true"/>
          </p:cNvGrpSpPr>
          <p:nvPr/>
        </p:nvGrpSpPr>
        <p:grpSpPr>
          <a:xfrm rot="0">
            <a:off x="14503294" y="3254371"/>
            <a:ext cx="2849480" cy="2849480"/>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0" t="-63549" r="0" b="-53252"/>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Freeform 11" id="11"/>
          <p:cNvSpPr/>
          <p:nvPr/>
        </p:nvSpPr>
        <p:spPr>
          <a:xfrm flipH="false" flipV="false" rot="4417679">
            <a:off x="3014680" y="2859950"/>
            <a:ext cx="6726300" cy="3277542"/>
          </a:xfrm>
          <a:custGeom>
            <a:avLst/>
            <a:gdLst/>
            <a:ahLst/>
            <a:cxnLst/>
            <a:rect r="r" b="b" t="t" l="l"/>
            <a:pathLst>
              <a:path h="3277542" w="6726300">
                <a:moveTo>
                  <a:pt x="0" y="0"/>
                </a:moveTo>
                <a:lnTo>
                  <a:pt x="6726300" y="0"/>
                </a:lnTo>
                <a:lnTo>
                  <a:pt x="6726300" y="3277542"/>
                </a:lnTo>
                <a:lnTo>
                  <a:pt x="0" y="3277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184607" y="570239"/>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a:grpSpLocks noChangeAspect="true"/>
          </p:cNvGrpSpPr>
          <p:nvPr/>
        </p:nvGrpSpPr>
        <p:grpSpPr>
          <a:xfrm rot="0">
            <a:off x="4596892" y="1884891"/>
            <a:ext cx="2849480" cy="2849480"/>
            <a:chOff x="0" y="0"/>
            <a:chExt cx="6350000" cy="6350000"/>
          </a:xfrm>
        </p:grpSpPr>
        <p:sp>
          <p:nvSpPr>
            <p:cNvPr name="Freeform 14" id="14"/>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0" t="-40652" r="-4444" b="-85785"/>
              </a:stretch>
            </a:blipFill>
          </p:spPr>
        </p:sp>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Freeform 16" id="16"/>
          <p:cNvSpPr/>
          <p:nvPr/>
        </p:nvSpPr>
        <p:spPr>
          <a:xfrm flipH="false" flipV="false" rot="5967947">
            <a:off x="-2008829" y="2638336"/>
            <a:ext cx="8106536" cy="3950094"/>
          </a:xfrm>
          <a:custGeom>
            <a:avLst/>
            <a:gdLst/>
            <a:ahLst/>
            <a:cxnLst/>
            <a:rect r="r" b="b" t="t" l="l"/>
            <a:pathLst>
              <a:path h="3950094" w="8106536">
                <a:moveTo>
                  <a:pt x="0" y="0"/>
                </a:moveTo>
                <a:lnTo>
                  <a:pt x="8106536" y="0"/>
                </a:lnTo>
                <a:lnTo>
                  <a:pt x="8106536" y="3950094"/>
                </a:lnTo>
                <a:lnTo>
                  <a:pt x="0" y="39500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452376" y="810016"/>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a:grpSpLocks noChangeAspect="true"/>
          </p:cNvGrpSpPr>
          <p:nvPr/>
        </p:nvGrpSpPr>
        <p:grpSpPr>
          <a:xfrm rot="0">
            <a:off x="619699" y="2900617"/>
            <a:ext cx="2849480" cy="2849480"/>
            <a:chOff x="0" y="0"/>
            <a:chExt cx="6350000" cy="6350000"/>
          </a:xfrm>
        </p:grpSpPr>
        <p:sp>
          <p:nvSpPr>
            <p:cNvPr name="Freeform 19" id="1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1"/>
              <a:stretch>
                <a:fillRect l="0" t="-64430" r="0" b="-52371"/>
              </a:stretch>
            </a:blipFill>
          </p:spPr>
        </p:sp>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TextBox 21" id="21"/>
          <p:cNvSpPr txBox="true"/>
          <p:nvPr/>
        </p:nvSpPr>
        <p:spPr>
          <a:xfrm rot="0">
            <a:off x="-575017" y="7351208"/>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19-00365</a:t>
            </a:r>
          </a:p>
        </p:txBody>
      </p:sp>
      <p:sp>
        <p:nvSpPr>
          <p:cNvPr name="TextBox 22" id="22"/>
          <p:cNvSpPr txBox="true"/>
          <p:nvPr/>
        </p:nvSpPr>
        <p:spPr>
          <a:xfrm rot="0">
            <a:off x="2549137" y="7908442"/>
            <a:ext cx="8081243" cy="2150916"/>
          </a:xfrm>
          <a:prstGeom prst="rect">
            <a:avLst/>
          </a:prstGeom>
        </p:spPr>
        <p:txBody>
          <a:bodyPr anchor="t" rtlCol="false" tIns="0" lIns="0" bIns="0" rIns="0">
            <a:spAutoFit/>
          </a:bodyPr>
          <a:lstStyle/>
          <a:p>
            <a:pPr algn="ctr">
              <a:lnSpc>
                <a:spcPts val="3995"/>
              </a:lnSpc>
            </a:pPr>
            <a:r>
              <a:rPr lang="en-US" sz="4077" spc="-240">
                <a:solidFill>
                  <a:srgbClr val="FFFFFF"/>
                </a:solidFill>
                <a:latin typeface="Montserrat Ultra-Bold Italics"/>
              </a:rPr>
              <a:t>SUPERVIED BY</a:t>
            </a:r>
          </a:p>
          <a:p>
            <a:pPr algn="ctr">
              <a:lnSpc>
                <a:spcPts val="3995"/>
              </a:lnSpc>
            </a:pPr>
          </a:p>
          <a:p>
            <a:pPr algn="l">
              <a:lnSpc>
                <a:spcPts val="3044"/>
              </a:lnSpc>
            </a:pPr>
            <a:r>
              <a:rPr lang="en-US" sz="3106" spc="-183">
                <a:solidFill>
                  <a:srgbClr val="FFFFFF"/>
                </a:solidFill>
                <a:latin typeface="Montserrat Ultra-Bold Italics"/>
              </a:rPr>
              <a:t> DR: PROF. KHALED WASEF</a:t>
            </a:r>
          </a:p>
          <a:p>
            <a:pPr algn="l">
              <a:lnSpc>
                <a:spcPts val="3044"/>
              </a:lnSpc>
            </a:pPr>
          </a:p>
          <a:p>
            <a:pPr algn="ctr">
              <a:lnSpc>
                <a:spcPts val="2950"/>
              </a:lnSpc>
            </a:pPr>
            <a:r>
              <a:rPr lang="en-US" sz="3010" spc="-177">
                <a:solidFill>
                  <a:srgbClr val="FFFFFF"/>
                </a:solidFill>
                <a:latin typeface="Montserrat Ultra-Bold Italics"/>
              </a:rPr>
              <a:t>ENG. SAFINAZ ALAA ELDIN</a:t>
            </a:r>
          </a:p>
        </p:txBody>
      </p:sp>
      <p:sp>
        <p:nvSpPr>
          <p:cNvPr name="Freeform 23" id="23"/>
          <p:cNvSpPr/>
          <p:nvPr/>
        </p:nvSpPr>
        <p:spPr>
          <a:xfrm flipH="false" flipV="false" rot="6355046">
            <a:off x="8224726" y="3184638"/>
            <a:ext cx="6726300" cy="3277542"/>
          </a:xfrm>
          <a:custGeom>
            <a:avLst/>
            <a:gdLst/>
            <a:ahLst/>
            <a:cxnLst/>
            <a:rect r="r" b="b" t="t" l="l"/>
            <a:pathLst>
              <a:path h="3277542" w="6726300">
                <a:moveTo>
                  <a:pt x="0" y="0"/>
                </a:moveTo>
                <a:lnTo>
                  <a:pt x="6726300" y="0"/>
                </a:lnTo>
                <a:lnTo>
                  <a:pt x="6726300" y="3277543"/>
                </a:lnTo>
                <a:lnTo>
                  <a:pt x="0" y="3277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a:grpSpLocks noChangeAspect="true"/>
          </p:cNvGrpSpPr>
          <p:nvPr/>
        </p:nvGrpSpPr>
        <p:grpSpPr>
          <a:xfrm rot="0">
            <a:off x="10597324" y="1973929"/>
            <a:ext cx="2849480" cy="2849480"/>
            <a:chOff x="0" y="0"/>
            <a:chExt cx="6350000" cy="6350000"/>
          </a:xfrm>
        </p:grpSpPr>
        <p:sp>
          <p:nvSpPr>
            <p:cNvPr name="Freeform 25" id="2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2"/>
              <a:stretch>
                <a:fillRect l="-7938" t="-39265" r="0" b="-94600"/>
              </a:stretch>
            </a:blipFill>
          </p:spPr>
        </p:sp>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BF00"/>
            </a:solidFill>
          </p:spPr>
        </p:sp>
      </p:grpSp>
      <p:sp>
        <p:nvSpPr>
          <p:cNvPr name="TextBox 27" id="27"/>
          <p:cNvSpPr txBox="true"/>
          <p:nvPr/>
        </p:nvSpPr>
        <p:spPr>
          <a:xfrm rot="0">
            <a:off x="14473539" y="6311375"/>
            <a:ext cx="2369441" cy="9810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Omar Samy Anter                                           </a:t>
            </a:r>
          </a:p>
        </p:txBody>
      </p:sp>
      <p:sp>
        <p:nvSpPr>
          <p:cNvPr name="TextBox 28" id="28"/>
          <p:cNvSpPr txBox="true"/>
          <p:nvPr/>
        </p:nvSpPr>
        <p:spPr>
          <a:xfrm rot="0">
            <a:off x="13558593" y="7499974"/>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20-00072</a:t>
            </a:r>
          </a:p>
        </p:txBody>
      </p:sp>
      <p:sp>
        <p:nvSpPr>
          <p:cNvPr name="TextBox 29" id="29"/>
          <p:cNvSpPr txBox="true"/>
          <p:nvPr/>
        </p:nvSpPr>
        <p:spPr>
          <a:xfrm rot="0">
            <a:off x="5235228" y="4794834"/>
            <a:ext cx="2547596" cy="14763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Ahmed Mohamed Selem</a:t>
            </a:r>
          </a:p>
        </p:txBody>
      </p:sp>
      <p:sp>
        <p:nvSpPr>
          <p:cNvPr name="TextBox 30" id="30"/>
          <p:cNvSpPr txBox="true"/>
          <p:nvPr/>
        </p:nvSpPr>
        <p:spPr>
          <a:xfrm rot="0">
            <a:off x="4890255" y="6390186"/>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19-00219</a:t>
            </a:r>
          </a:p>
        </p:txBody>
      </p:sp>
      <p:sp>
        <p:nvSpPr>
          <p:cNvPr name="TextBox 31" id="31"/>
          <p:cNvSpPr txBox="true"/>
          <p:nvPr/>
        </p:nvSpPr>
        <p:spPr>
          <a:xfrm rot="0">
            <a:off x="255192" y="5772687"/>
            <a:ext cx="2599551" cy="1476375"/>
          </a:xfrm>
          <a:prstGeom prst="rect">
            <a:avLst/>
          </a:prstGeom>
        </p:spPr>
        <p:txBody>
          <a:bodyPr anchor="t" rtlCol="false" tIns="0" lIns="0" bIns="0" rIns="0">
            <a:spAutoFit/>
          </a:bodyPr>
          <a:lstStyle/>
          <a:p>
            <a:pPr algn="ctr">
              <a:lnSpc>
                <a:spcPts val="3900"/>
              </a:lnSpc>
            </a:pPr>
            <a:r>
              <a:rPr lang="en-US" sz="3000">
                <a:solidFill>
                  <a:srgbClr val="000000"/>
                </a:solidFill>
                <a:latin typeface="Canva Sans"/>
              </a:rPr>
              <a:t>Yosef Mohamed</a:t>
            </a:r>
          </a:p>
          <a:p>
            <a:pPr algn="ctr" marL="0" indent="0" lvl="0">
              <a:lnSpc>
                <a:spcPts val="3900"/>
              </a:lnSpc>
            </a:pPr>
            <a:r>
              <a:rPr lang="en-US" sz="3000">
                <a:solidFill>
                  <a:srgbClr val="000000"/>
                </a:solidFill>
                <a:latin typeface="Canva Sans"/>
              </a:rPr>
              <a:t> Tarek</a:t>
            </a:r>
          </a:p>
        </p:txBody>
      </p:sp>
      <p:sp>
        <p:nvSpPr>
          <p:cNvPr name="TextBox 32" id="32"/>
          <p:cNvSpPr txBox="true"/>
          <p:nvPr/>
        </p:nvSpPr>
        <p:spPr>
          <a:xfrm rot="0">
            <a:off x="10022083" y="4705796"/>
            <a:ext cx="2547596" cy="14763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Mohamed Salama Sayed</a:t>
            </a:r>
          </a:p>
        </p:txBody>
      </p:sp>
      <p:sp>
        <p:nvSpPr>
          <p:cNvPr name="TextBox 33" id="33"/>
          <p:cNvSpPr txBox="true"/>
          <p:nvPr/>
        </p:nvSpPr>
        <p:spPr>
          <a:xfrm rot="0">
            <a:off x="8898133" y="6610796"/>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19-00078</a:t>
            </a:r>
          </a:p>
        </p:txBody>
      </p:sp>
      <p:sp>
        <p:nvSpPr>
          <p:cNvPr name="Freeform 34" id="34"/>
          <p:cNvSpPr/>
          <p:nvPr/>
        </p:nvSpPr>
        <p:spPr>
          <a:xfrm flipH="false" flipV="false" rot="0">
            <a:off x="12287162" y="964936"/>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0" r="-151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601885" y="2947030"/>
            <a:ext cx="13084230" cy="6157766"/>
          </a:xfrm>
          <a:custGeom>
            <a:avLst/>
            <a:gdLst/>
            <a:ahLst/>
            <a:cxnLst/>
            <a:rect r="r" b="b" t="t" l="l"/>
            <a:pathLst>
              <a:path h="6157766" w="13084230">
                <a:moveTo>
                  <a:pt x="0" y="0"/>
                </a:moveTo>
                <a:lnTo>
                  <a:pt x="13084230" y="0"/>
                </a:lnTo>
                <a:lnTo>
                  <a:pt x="13084230" y="6157765"/>
                </a:lnTo>
                <a:lnTo>
                  <a:pt x="0" y="6157765"/>
                </a:lnTo>
                <a:lnTo>
                  <a:pt x="0" y="0"/>
                </a:lnTo>
                <a:close/>
              </a:path>
            </a:pathLst>
          </a:custGeom>
          <a:blipFill>
            <a:blip r:embed="rId9"/>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2094949"/>
            <a:ext cx="15638556" cy="6612116"/>
          </a:xfrm>
          <a:custGeom>
            <a:avLst/>
            <a:gdLst/>
            <a:ahLst/>
            <a:cxnLst/>
            <a:rect r="r" b="b" t="t" l="l"/>
            <a:pathLst>
              <a:path h="6612116" w="15638556">
                <a:moveTo>
                  <a:pt x="0" y="0"/>
                </a:moveTo>
                <a:lnTo>
                  <a:pt x="15638556" y="0"/>
                </a:lnTo>
                <a:lnTo>
                  <a:pt x="15638556" y="6612116"/>
                </a:lnTo>
                <a:lnTo>
                  <a:pt x="0" y="6612116"/>
                </a:lnTo>
                <a:lnTo>
                  <a:pt x="0" y="0"/>
                </a:lnTo>
                <a:close/>
              </a:path>
            </a:pathLst>
          </a:custGeom>
          <a:blipFill>
            <a:blip r:embed="rId9"/>
            <a:stretch>
              <a:fillRect l="-3272" t="0" r="-3272" b="-14812"/>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601885" y="2839656"/>
            <a:ext cx="13084230" cy="6018746"/>
          </a:xfrm>
          <a:custGeom>
            <a:avLst/>
            <a:gdLst/>
            <a:ahLst/>
            <a:cxnLst/>
            <a:rect r="r" b="b" t="t" l="l"/>
            <a:pathLst>
              <a:path h="6018746" w="13084230">
                <a:moveTo>
                  <a:pt x="0" y="0"/>
                </a:moveTo>
                <a:lnTo>
                  <a:pt x="13084230" y="0"/>
                </a:lnTo>
                <a:lnTo>
                  <a:pt x="13084230" y="6018746"/>
                </a:lnTo>
                <a:lnTo>
                  <a:pt x="0" y="6018746"/>
                </a:lnTo>
                <a:lnTo>
                  <a:pt x="0" y="0"/>
                </a:lnTo>
                <a:close/>
              </a:path>
            </a:pathLst>
          </a:custGeom>
          <a:blipFill>
            <a:blip r:embed="rId9"/>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601885" y="2725169"/>
            <a:ext cx="13084230" cy="6247720"/>
          </a:xfrm>
          <a:custGeom>
            <a:avLst/>
            <a:gdLst/>
            <a:ahLst/>
            <a:cxnLst/>
            <a:rect r="r" b="b" t="t" l="l"/>
            <a:pathLst>
              <a:path h="6247720" w="13084230">
                <a:moveTo>
                  <a:pt x="0" y="0"/>
                </a:moveTo>
                <a:lnTo>
                  <a:pt x="13084230" y="0"/>
                </a:lnTo>
                <a:lnTo>
                  <a:pt x="13084230" y="6247720"/>
                </a:lnTo>
                <a:lnTo>
                  <a:pt x="0" y="6247720"/>
                </a:lnTo>
                <a:lnTo>
                  <a:pt x="0" y="0"/>
                </a:lnTo>
                <a:close/>
              </a:path>
            </a:pathLst>
          </a:custGeom>
          <a:blipFill>
            <a:blip r:embed="rId9"/>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092932" y="2815123"/>
            <a:ext cx="13084230" cy="6067812"/>
          </a:xfrm>
          <a:custGeom>
            <a:avLst/>
            <a:gdLst/>
            <a:ahLst/>
            <a:cxnLst/>
            <a:rect r="r" b="b" t="t" l="l"/>
            <a:pathLst>
              <a:path h="6067812" w="13084230">
                <a:moveTo>
                  <a:pt x="0" y="0"/>
                </a:moveTo>
                <a:lnTo>
                  <a:pt x="13084230" y="0"/>
                </a:lnTo>
                <a:lnTo>
                  <a:pt x="13084230" y="6067812"/>
                </a:lnTo>
                <a:lnTo>
                  <a:pt x="0" y="6067812"/>
                </a:lnTo>
                <a:lnTo>
                  <a:pt x="0" y="0"/>
                </a:lnTo>
                <a:close/>
              </a:path>
            </a:pathLst>
          </a:custGeom>
          <a:blipFill>
            <a:blip r:embed="rId9"/>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706207" y="1049292"/>
            <a:ext cx="19700414" cy="9599474"/>
          </a:xfrm>
          <a:custGeom>
            <a:avLst/>
            <a:gdLst/>
            <a:ahLst/>
            <a:cxnLst/>
            <a:rect r="r" b="b" t="t" l="l"/>
            <a:pathLst>
              <a:path h="9599474" w="19700414">
                <a:moveTo>
                  <a:pt x="0" y="0"/>
                </a:moveTo>
                <a:lnTo>
                  <a:pt x="19700414" y="0"/>
                </a:lnTo>
                <a:lnTo>
                  <a:pt x="19700414" y="9599474"/>
                </a:lnTo>
                <a:lnTo>
                  <a:pt x="0" y="9599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261976"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SCREEN SHOTS OF PROJECT</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601885" y="2823301"/>
            <a:ext cx="13084230" cy="6051456"/>
          </a:xfrm>
          <a:custGeom>
            <a:avLst/>
            <a:gdLst/>
            <a:ahLst/>
            <a:cxnLst/>
            <a:rect r="r" b="b" t="t" l="l"/>
            <a:pathLst>
              <a:path h="6051456" w="13084230">
                <a:moveTo>
                  <a:pt x="0" y="0"/>
                </a:moveTo>
                <a:lnTo>
                  <a:pt x="13084230" y="0"/>
                </a:lnTo>
                <a:lnTo>
                  <a:pt x="13084230" y="6051456"/>
                </a:lnTo>
                <a:lnTo>
                  <a:pt x="0" y="6051456"/>
                </a:lnTo>
                <a:lnTo>
                  <a:pt x="0" y="0"/>
                </a:lnTo>
                <a:close/>
              </a:path>
            </a:pathLst>
          </a:custGeom>
          <a:blipFill>
            <a:blip r:embed="rId9"/>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6716389" y="624673"/>
            <a:ext cx="2536569" cy="3461819"/>
          </a:xfrm>
          <a:custGeom>
            <a:avLst/>
            <a:gdLst/>
            <a:ahLst/>
            <a:cxnLst/>
            <a:rect r="r" b="b" t="t" l="l"/>
            <a:pathLst>
              <a:path h="3461819" w="2536569">
                <a:moveTo>
                  <a:pt x="0" y="0"/>
                </a:moveTo>
                <a:lnTo>
                  <a:pt x="2536569" y="0"/>
                </a:lnTo>
                <a:lnTo>
                  <a:pt x="2536569" y="3461819"/>
                </a:lnTo>
                <a:lnTo>
                  <a:pt x="0" y="3461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592408" y="5696208"/>
            <a:ext cx="7063136" cy="1562646"/>
            <a:chOff x="0" y="0"/>
            <a:chExt cx="1860250" cy="411561"/>
          </a:xfrm>
        </p:grpSpPr>
        <p:sp>
          <p:nvSpPr>
            <p:cNvPr name="Freeform 7" id="7"/>
            <p:cNvSpPr/>
            <p:nvPr/>
          </p:nvSpPr>
          <p:spPr>
            <a:xfrm flipH="false" flipV="false" rot="0">
              <a:off x="0" y="0"/>
              <a:ext cx="1860250" cy="411561"/>
            </a:xfrm>
            <a:custGeom>
              <a:avLst/>
              <a:gdLst/>
              <a:ahLst/>
              <a:cxnLst/>
              <a:rect r="r" b="b" t="t" l="l"/>
              <a:pathLst>
                <a:path h="411561" w="1860250">
                  <a:moveTo>
                    <a:pt x="46036" y="0"/>
                  </a:moveTo>
                  <a:lnTo>
                    <a:pt x="1814213" y="0"/>
                  </a:lnTo>
                  <a:cubicBezTo>
                    <a:pt x="1826423" y="0"/>
                    <a:pt x="1838133" y="4850"/>
                    <a:pt x="1846766" y="13484"/>
                  </a:cubicBezTo>
                  <a:cubicBezTo>
                    <a:pt x="1855400" y="22117"/>
                    <a:pt x="1860250" y="33827"/>
                    <a:pt x="1860250" y="46036"/>
                  </a:cubicBezTo>
                  <a:lnTo>
                    <a:pt x="1860250" y="365525"/>
                  </a:lnTo>
                  <a:cubicBezTo>
                    <a:pt x="1860250" y="390950"/>
                    <a:pt x="1839639" y="411561"/>
                    <a:pt x="1814213" y="411561"/>
                  </a:cubicBezTo>
                  <a:lnTo>
                    <a:pt x="46036" y="411561"/>
                  </a:lnTo>
                  <a:cubicBezTo>
                    <a:pt x="20611" y="411561"/>
                    <a:pt x="0" y="390950"/>
                    <a:pt x="0" y="365525"/>
                  </a:cubicBezTo>
                  <a:lnTo>
                    <a:pt x="0" y="46036"/>
                  </a:lnTo>
                  <a:cubicBezTo>
                    <a:pt x="0" y="20611"/>
                    <a:pt x="20611" y="0"/>
                    <a:pt x="46036" y="0"/>
                  </a:cubicBezTo>
                  <a:close/>
                </a:path>
              </a:pathLst>
            </a:custGeom>
            <a:solidFill>
              <a:srgbClr val="FFCE32"/>
            </a:solidFill>
          </p:spPr>
        </p:sp>
        <p:sp>
          <p:nvSpPr>
            <p:cNvPr name="TextBox 8" id="8"/>
            <p:cNvSpPr txBox="true"/>
            <p:nvPr/>
          </p:nvSpPr>
          <p:spPr>
            <a:xfrm>
              <a:off x="0" y="-57150"/>
              <a:ext cx="1860250" cy="468711"/>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4216803" y="-508556"/>
            <a:ext cx="5298582" cy="4633851"/>
          </a:xfrm>
          <a:custGeom>
            <a:avLst/>
            <a:gdLst/>
            <a:ahLst/>
            <a:cxnLst/>
            <a:rect r="r" b="b" t="t" l="l"/>
            <a:pathLst>
              <a:path h="4633851" w="5298582">
                <a:moveTo>
                  <a:pt x="0" y="0"/>
                </a:moveTo>
                <a:lnTo>
                  <a:pt x="5298583" y="0"/>
                </a:lnTo>
                <a:lnTo>
                  <a:pt x="5298583" y="4633851"/>
                </a:lnTo>
                <a:lnTo>
                  <a:pt x="0" y="46338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10754" y="389732"/>
            <a:ext cx="3595229" cy="2542807"/>
          </a:xfrm>
          <a:custGeom>
            <a:avLst/>
            <a:gdLst/>
            <a:ahLst/>
            <a:cxnLst/>
            <a:rect r="r" b="b" t="t" l="l"/>
            <a:pathLst>
              <a:path h="2542807" w="3595229">
                <a:moveTo>
                  <a:pt x="0" y="0"/>
                </a:moveTo>
                <a:lnTo>
                  <a:pt x="3595229" y="0"/>
                </a:lnTo>
                <a:lnTo>
                  <a:pt x="3595229" y="2542807"/>
                </a:lnTo>
                <a:lnTo>
                  <a:pt x="0" y="254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446635" y="61722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8516327" y="4530983"/>
            <a:ext cx="9462836" cy="2539999"/>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BACK </a:t>
            </a:r>
          </a:p>
          <a:p>
            <a:pPr algn="ctr">
              <a:lnSpc>
                <a:spcPts val="9699"/>
              </a:lnSpc>
            </a:pPr>
            <a:r>
              <a:rPr lang="en-US" sz="9999">
                <a:solidFill>
                  <a:srgbClr val="FFFFFF"/>
                </a:solidFill>
                <a:latin typeface="BM Hanna"/>
              </a:rPr>
              <a:t>END</a:t>
            </a:r>
          </a:p>
        </p:txBody>
      </p:sp>
      <p:sp>
        <p:nvSpPr>
          <p:cNvPr name="Freeform 14" id="14"/>
          <p:cNvSpPr/>
          <p:nvPr/>
        </p:nvSpPr>
        <p:spPr>
          <a:xfrm flipH="false" flipV="false" rot="0">
            <a:off x="9802683" y="7458879"/>
            <a:ext cx="7289010" cy="1962131"/>
          </a:xfrm>
          <a:custGeom>
            <a:avLst/>
            <a:gdLst/>
            <a:ahLst/>
            <a:cxnLst/>
            <a:rect r="r" b="b" t="t" l="l"/>
            <a:pathLst>
              <a:path h="1962131" w="7289010">
                <a:moveTo>
                  <a:pt x="0" y="0"/>
                </a:moveTo>
                <a:lnTo>
                  <a:pt x="7289010" y="0"/>
                </a:lnTo>
                <a:lnTo>
                  <a:pt x="7289010" y="1962131"/>
                </a:lnTo>
                <a:lnTo>
                  <a:pt x="0" y="1962131"/>
                </a:lnTo>
                <a:lnTo>
                  <a:pt x="0" y="0"/>
                </a:lnTo>
                <a:close/>
              </a:path>
            </a:pathLst>
          </a:custGeom>
          <a:blipFill>
            <a:blip r:embed="rId15"/>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BACK END</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920548" y="3480023"/>
            <a:ext cx="14446904" cy="604837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The back-end of an application refers to the part of the application that isresponsible for processing data, managing businesslogic, and communicating with other systems or databases. It typically runs on a server and is responsible for handling requests from the front-end of the application (e.g., user interfaces, web browsers, or mobile devices). In a web application, the back-end is responsible for managing the server-side functionality, such as processing forms, handling database queries, and managing user authentication and authorization. It may also be responsible for managing APIs and other services that are used by the front-end of the application. The back-end of an application is often built using server-side programming languages and frameworks, such as ASP .NET, Java, Python, or PHP. It may also use databasesand other technologies to store and manage data.</a:t>
            </a:r>
          </a:p>
          <a:p>
            <a:pPr algn="just">
              <a:lnSpc>
                <a:spcPts val="3749"/>
              </a:lnSpc>
            </a:pPr>
            <a:r>
              <a:rPr lang="en-US" sz="2499">
                <a:solidFill>
                  <a:srgbClr val="000000"/>
                </a:solidFill>
                <a:latin typeface="Canva Sans"/>
              </a:rPr>
              <a:t>      </a:t>
            </a:r>
            <a:r>
              <a:rPr lang="en-US" sz="2499">
                <a:solidFill>
                  <a:srgbClr val="000000"/>
                </a:solidFill>
                <a:latin typeface="Canva Sans"/>
              </a:rPr>
              <a:t>Overall, the back-end is an essential part of an application, as it is responsible for managing     the core functionality and data processing that makes the application work.</a:t>
            </a:r>
          </a:p>
          <a:p>
            <a:pPr algn="just">
              <a:lnSpc>
                <a:spcPts val="3749"/>
              </a:lnSpc>
            </a:pPr>
          </a:p>
        </p:txBody>
      </p:sp>
      <p:sp>
        <p:nvSpPr>
          <p:cNvPr name="TextBox 11" id="11"/>
          <p:cNvSpPr txBox="true"/>
          <p:nvPr/>
        </p:nvSpPr>
        <p:spPr>
          <a:xfrm rot="0">
            <a:off x="2075090" y="2868988"/>
            <a:ext cx="3037999"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WHAT IS BACK END?</a:t>
            </a:r>
          </a:p>
        </p:txBody>
      </p:sp>
      <p:sp>
        <p:nvSpPr>
          <p:cNvPr name="Freeform 12" id="12"/>
          <p:cNvSpPr/>
          <p:nvPr/>
        </p:nvSpPr>
        <p:spPr>
          <a:xfrm flipH="false" flipV="false" rot="0">
            <a:off x="10081340" y="127291"/>
            <a:ext cx="4692444" cy="1263161"/>
          </a:xfrm>
          <a:custGeom>
            <a:avLst/>
            <a:gdLst/>
            <a:ahLst/>
            <a:cxnLst/>
            <a:rect r="r" b="b" t="t" l="l"/>
            <a:pathLst>
              <a:path h="1263161" w="4692444">
                <a:moveTo>
                  <a:pt x="0" y="0"/>
                </a:moveTo>
                <a:lnTo>
                  <a:pt x="4692444" y="0"/>
                </a:lnTo>
                <a:lnTo>
                  <a:pt x="4692444" y="1263160"/>
                </a:lnTo>
                <a:lnTo>
                  <a:pt x="0" y="1263160"/>
                </a:lnTo>
                <a:lnTo>
                  <a:pt x="0" y="0"/>
                </a:lnTo>
                <a:close/>
              </a:path>
            </a:pathLst>
          </a:custGeom>
          <a:blipFill>
            <a:blip r:embed="rId9"/>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BACK END</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721765" y="3442582"/>
            <a:ext cx="14446904" cy="13811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Node.js is an open-source, cross-platform JavaScript runtime environment that allows you to execute JavaScript code outside of a web browser. This means you can use JavaScript to build server-side applications, command-line tools, and more. </a:t>
            </a:r>
          </a:p>
        </p:txBody>
      </p:sp>
      <p:sp>
        <p:nvSpPr>
          <p:cNvPr name="TextBox 11" id="11"/>
          <p:cNvSpPr txBox="true"/>
          <p:nvPr/>
        </p:nvSpPr>
        <p:spPr>
          <a:xfrm rot="0">
            <a:off x="2972166" y="2868988"/>
            <a:ext cx="1243846"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NODE.JS</a:t>
            </a:r>
          </a:p>
        </p:txBody>
      </p:sp>
      <p:sp>
        <p:nvSpPr>
          <p:cNvPr name="Freeform 12" id="12"/>
          <p:cNvSpPr/>
          <p:nvPr/>
        </p:nvSpPr>
        <p:spPr>
          <a:xfrm flipH="false" flipV="false" rot="0">
            <a:off x="10081340" y="127291"/>
            <a:ext cx="4692444" cy="1263161"/>
          </a:xfrm>
          <a:custGeom>
            <a:avLst/>
            <a:gdLst/>
            <a:ahLst/>
            <a:cxnLst/>
            <a:rect r="r" b="b" t="t" l="l"/>
            <a:pathLst>
              <a:path h="1263161" w="4692444">
                <a:moveTo>
                  <a:pt x="0" y="0"/>
                </a:moveTo>
                <a:lnTo>
                  <a:pt x="4692444" y="0"/>
                </a:lnTo>
                <a:lnTo>
                  <a:pt x="4692444" y="1263160"/>
                </a:lnTo>
                <a:lnTo>
                  <a:pt x="0" y="1263160"/>
                </a:lnTo>
                <a:lnTo>
                  <a:pt x="0" y="0"/>
                </a:lnTo>
                <a:close/>
              </a:path>
            </a:pathLst>
          </a:custGeom>
          <a:blipFill>
            <a:blip r:embed="rId9"/>
            <a:stretch>
              <a:fillRect l="0" t="0" r="0" b="0"/>
            </a:stretch>
          </a:blipFill>
        </p:spPr>
      </p:sp>
      <p:sp>
        <p:nvSpPr>
          <p:cNvPr name="TextBox 13" id="13"/>
          <p:cNvSpPr txBox="true"/>
          <p:nvPr/>
        </p:nvSpPr>
        <p:spPr>
          <a:xfrm rot="0">
            <a:off x="7095946" y="4942329"/>
            <a:ext cx="4096107"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KEY FEATURES OF NODE.JS:</a:t>
            </a:r>
          </a:p>
        </p:txBody>
      </p:sp>
      <p:sp>
        <p:nvSpPr>
          <p:cNvPr name="TextBox 14" id="14"/>
          <p:cNvSpPr txBox="true"/>
          <p:nvPr/>
        </p:nvSpPr>
        <p:spPr>
          <a:xfrm rot="0">
            <a:off x="1721765" y="5473700"/>
            <a:ext cx="14446904" cy="418147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JavaScript Everywhere: Use JavaScript for both front-end and back-end development, offering a unified language across your application stack.</a:t>
            </a:r>
          </a:p>
          <a:p>
            <a:pPr algn="just">
              <a:lnSpc>
                <a:spcPts val="3749"/>
              </a:lnSpc>
            </a:pPr>
          </a:p>
          <a:p>
            <a:pPr algn="just" marL="539749" indent="-269875" lvl="1">
              <a:lnSpc>
                <a:spcPts val="3749"/>
              </a:lnSpc>
              <a:buFont typeface="Arial"/>
              <a:buChar char="•"/>
            </a:pPr>
            <a:r>
              <a:rPr lang="en-US" sz="2499">
                <a:solidFill>
                  <a:srgbClr val="000000"/>
                </a:solidFill>
                <a:latin typeface="Canva Sans"/>
              </a:rPr>
              <a:t>Event-Driven and Non-Blocking: Efficiently handles multiple concurrent requests without blocking, making it ideal for real-time applications.</a:t>
            </a:r>
          </a:p>
          <a:p>
            <a:pPr algn="just">
              <a:lnSpc>
                <a:spcPts val="3749"/>
              </a:lnSpc>
            </a:pPr>
          </a:p>
          <a:p>
            <a:pPr algn="just" marL="539749" indent="-269875" lvl="1">
              <a:lnSpc>
                <a:spcPts val="3749"/>
              </a:lnSpc>
              <a:buFont typeface="Arial"/>
              <a:buChar char="•"/>
            </a:pPr>
            <a:r>
              <a:rPr lang="en-US" sz="2499">
                <a:solidFill>
                  <a:srgbClr val="000000"/>
                </a:solidFill>
                <a:latin typeface="Canva Sans"/>
              </a:rPr>
              <a:t>Lightweight and Scalable: Node.js has a small footprint and scales well for applications handling high traffic.</a:t>
            </a:r>
          </a:p>
          <a:p>
            <a:pPr algn="just">
              <a:lnSpc>
                <a:spcPts val="374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4144435" y="0"/>
            <a:ext cx="1689479" cy="1526674"/>
          </a:xfrm>
          <a:custGeom>
            <a:avLst/>
            <a:gdLst/>
            <a:ahLst/>
            <a:cxnLst/>
            <a:rect r="r" b="b" t="t" l="l"/>
            <a:pathLst>
              <a:path h="1526674" w="1689479">
                <a:moveTo>
                  <a:pt x="0" y="0"/>
                </a:moveTo>
                <a:lnTo>
                  <a:pt x="1689478" y="0"/>
                </a:lnTo>
                <a:lnTo>
                  <a:pt x="1689478" y="1526674"/>
                </a:lnTo>
                <a:lnTo>
                  <a:pt x="0" y="1526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5627" y="1461726"/>
            <a:ext cx="4847311" cy="2361962"/>
          </a:xfrm>
          <a:custGeom>
            <a:avLst/>
            <a:gdLst/>
            <a:ahLst/>
            <a:cxnLst/>
            <a:rect r="r" b="b" t="t" l="l"/>
            <a:pathLst>
              <a:path h="2361962" w="4847311">
                <a:moveTo>
                  <a:pt x="0" y="0"/>
                </a:moveTo>
                <a:lnTo>
                  <a:pt x="4847311" y="0"/>
                </a:lnTo>
                <a:lnTo>
                  <a:pt x="4847311"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720345" y="1461726"/>
            <a:ext cx="4847311" cy="2361962"/>
          </a:xfrm>
          <a:custGeom>
            <a:avLst/>
            <a:gdLst/>
            <a:ahLst/>
            <a:cxnLst/>
            <a:rect r="r" b="b" t="t" l="l"/>
            <a:pathLst>
              <a:path h="2361962" w="4847311">
                <a:moveTo>
                  <a:pt x="0" y="0"/>
                </a:moveTo>
                <a:lnTo>
                  <a:pt x="4847310" y="0"/>
                </a:lnTo>
                <a:lnTo>
                  <a:pt x="4847310"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125062" y="1461726"/>
            <a:ext cx="4847311" cy="2361962"/>
          </a:xfrm>
          <a:custGeom>
            <a:avLst/>
            <a:gdLst/>
            <a:ahLst/>
            <a:cxnLst/>
            <a:rect r="r" b="b" t="t" l="l"/>
            <a:pathLst>
              <a:path h="2361962" w="4847311">
                <a:moveTo>
                  <a:pt x="0" y="0"/>
                </a:moveTo>
                <a:lnTo>
                  <a:pt x="4847311" y="0"/>
                </a:lnTo>
                <a:lnTo>
                  <a:pt x="4847311"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334131" y="875453"/>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738848" y="875453"/>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143565" y="875453"/>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4243968" y="350290"/>
            <a:ext cx="8989760" cy="663321"/>
          </a:xfrm>
          <a:prstGeom prst="rect">
            <a:avLst/>
          </a:prstGeom>
        </p:spPr>
        <p:txBody>
          <a:bodyPr anchor="t" rtlCol="false" tIns="0" lIns="0" bIns="0" rIns="0">
            <a:spAutoFit/>
          </a:bodyPr>
          <a:lstStyle/>
          <a:p>
            <a:pPr algn="ctr" marL="0" indent="0" lvl="0">
              <a:lnSpc>
                <a:spcPts val="4947"/>
              </a:lnSpc>
              <a:spcBef>
                <a:spcPct val="0"/>
              </a:spcBef>
            </a:pPr>
            <a:r>
              <a:rPr lang="en-US" sz="5100">
                <a:solidFill>
                  <a:srgbClr val="FFFFFF"/>
                </a:solidFill>
                <a:latin typeface="BM Hanna"/>
              </a:rPr>
              <a:t>LIST OF CONTENTS</a:t>
            </a:r>
          </a:p>
        </p:txBody>
      </p:sp>
      <p:sp>
        <p:nvSpPr>
          <p:cNvPr name="TextBox 11" id="11"/>
          <p:cNvSpPr txBox="true"/>
          <p:nvPr/>
        </p:nvSpPr>
        <p:spPr>
          <a:xfrm rot="0">
            <a:off x="1715743" y="2409181"/>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Abstract</a:t>
            </a:r>
          </a:p>
        </p:txBody>
      </p:sp>
      <p:sp>
        <p:nvSpPr>
          <p:cNvPr name="TextBox 12" id="12"/>
          <p:cNvSpPr txBox="true"/>
          <p:nvPr/>
        </p:nvSpPr>
        <p:spPr>
          <a:xfrm rot="0">
            <a:off x="12449051" y="2409181"/>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Problem Statement</a:t>
            </a:r>
          </a:p>
        </p:txBody>
      </p:sp>
      <p:sp>
        <p:nvSpPr>
          <p:cNvPr name="Freeform 13" id="13"/>
          <p:cNvSpPr/>
          <p:nvPr/>
        </p:nvSpPr>
        <p:spPr>
          <a:xfrm flipH="false" flipV="false" rot="0">
            <a:off x="1575916" y="6986630"/>
            <a:ext cx="4847311" cy="2361962"/>
          </a:xfrm>
          <a:custGeom>
            <a:avLst/>
            <a:gdLst/>
            <a:ahLst/>
            <a:cxnLst/>
            <a:rect r="r" b="b" t="t" l="l"/>
            <a:pathLst>
              <a:path h="2361962" w="4847311">
                <a:moveTo>
                  <a:pt x="0" y="0"/>
                </a:moveTo>
                <a:lnTo>
                  <a:pt x="4847311" y="0"/>
                </a:lnTo>
                <a:lnTo>
                  <a:pt x="4847311" y="2361963"/>
                </a:lnTo>
                <a:lnTo>
                  <a:pt x="0" y="2361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2430007" y="6931940"/>
            <a:ext cx="4847311" cy="2361962"/>
          </a:xfrm>
          <a:custGeom>
            <a:avLst/>
            <a:gdLst/>
            <a:ahLst/>
            <a:cxnLst/>
            <a:rect r="r" b="b" t="t" l="l"/>
            <a:pathLst>
              <a:path h="2361962" w="4847311">
                <a:moveTo>
                  <a:pt x="0" y="0"/>
                </a:moveTo>
                <a:lnTo>
                  <a:pt x="4847311" y="0"/>
                </a:lnTo>
                <a:lnTo>
                  <a:pt x="4847311" y="2361963"/>
                </a:lnTo>
                <a:lnTo>
                  <a:pt x="0" y="2361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594420" y="6400358"/>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4448511" y="6345668"/>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2773039" y="7972185"/>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Conclusion</a:t>
            </a:r>
          </a:p>
        </p:txBody>
      </p:sp>
      <p:sp>
        <p:nvSpPr>
          <p:cNvPr name="TextBox 18" id="18"/>
          <p:cNvSpPr txBox="true"/>
          <p:nvPr/>
        </p:nvSpPr>
        <p:spPr>
          <a:xfrm rot="0">
            <a:off x="7208846" y="2409181"/>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Introduction</a:t>
            </a:r>
          </a:p>
        </p:txBody>
      </p:sp>
      <p:sp>
        <p:nvSpPr>
          <p:cNvPr name="Freeform 19" id="19"/>
          <p:cNvSpPr/>
          <p:nvPr/>
        </p:nvSpPr>
        <p:spPr>
          <a:xfrm flipH="false" flipV="false" rot="0">
            <a:off x="1480140" y="4002643"/>
            <a:ext cx="4847311" cy="2361962"/>
          </a:xfrm>
          <a:custGeom>
            <a:avLst/>
            <a:gdLst/>
            <a:ahLst/>
            <a:cxnLst/>
            <a:rect r="r" b="b" t="t" l="l"/>
            <a:pathLst>
              <a:path h="2361962" w="4847311">
                <a:moveTo>
                  <a:pt x="0" y="0"/>
                </a:moveTo>
                <a:lnTo>
                  <a:pt x="4847311" y="0"/>
                </a:lnTo>
                <a:lnTo>
                  <a:pt x="4847311"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6884857" y="4002643"/>
            <a:ext cx="4847311" cy="2361962"/>
          </a:xfrm>
          <a:custGeom>
            <a:avLst/>
            <a:gdLst/>
            <a:ahLst/>
            <a:cxnLst/>
            <a:rect r="r" b="b" t="t" l="l"/>
            <a:pathLst>
              <a:path h="2361962" w="4847311">
                <a:moveTo>
                  <a:pt x="0" y="0"/>
                </a:moveTo>
                <a:lnTo>
                  <a:pt x="4847311" y="0"/>
                </a:lnTo>
                <a:lnTo>
                  <a:pt x="4847311"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2289574" y="4002643"/>
            <a:ext cx="4847311" cy="2361962"/>
          </a:xfrm>
          <a:custGeom>
            <a:avLst/>
            <a:gdLst/>
            <a:ahLst/>
            <a:cxnLst/>
            <a:rect r="r" b="b" t="t" l="l"/>
            <a:pathLst>
              <a:path h="2361962" w="4847311">
                <a:moveTo>
                  <a:pt x="0" y="0"/>
                </a:moveTo>
                <a:lnTo>
                  <a:pt x="4847311" y="0"/>
                </a:lnTo>
                <a:lnTo>
                  <a:pt x="4847311" y="2361962"/>
                </a:lnTo>
                <a:lnTo>
                  <a:pt x="0" y="23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3498643" y="341637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903360" y="341637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4308078" y="341637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715743" y="4950098"/>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Related Work</a:t>
            </a:r>
          </a:p>
        </p:txBody>
      </p:sp>
      <p:sp>
        <p:nvSpPr>
          <p:cNvPr name="TextBox 26" id="26"/>
          <p:cNvSpPr txBox="true"/>
          <p:nvPr/>
        </p:nvSpPr>
        <p:spPr>
          <a:xfrm rot="0">
            <a:off x="7208846" y="4950098"/>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Tools &amp; Techniques</a:t>
            </a:r>
          </a:p>
        </p:txBody>
      </p:sp>
      <p:sp>
        <p:nvSpPr>
          <p:cNvPr name="TextBox 27" id="27"/>
          <p:cNvSpPr txBox="true"/>
          <p:nvPr/>
        </p:nvSpPr>
        <p:spPr>
          <a:xfrm rot="0">
            <a:off x="2044768" y="7972185"/>
            <a:ext cx="4199333"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Front End</a:t>
            </a:r>
          </a:p>
        </p:txBody>
      </p:sp>
      <p:sp>
        <p:nvSpPr>
          <p:cNvPr name="Freeform 28" id="28"/>
          <p:cNvSpPr/>
          <p:nvPr/>
        </p:nvSpPr>
        <p:spPr>
          <a:xfrm flipH="false" flipV="false" rot="0">
            <a:off x="7002962" y="6986630"/>
            <a:ext cx="4847311" cy="2361962"/>
          </a:xfrm>
          <a:custGeom>
            <a:avLst/>
            <a:gdLst/>
            <a:ahLst/>
            <a:cxnLst/>
            <a:rect r="r" b="b" t="t" l="l"/>
            <a:pathLst>
              <a:path h="2361962" w="4847311">
                <a:moveTo>
                  <a:pt x="0" y="0"/>
                </a:moveTo>
                <a:lnTo>
                  <a:pt x="4847311" y="0"/>
                </a:lnTo>
                <a:lnTo>
                  <a:pt x="4847311" y="2361963"/>
                </a:lnTo>
                <a:lnTo>
                  <a:pt x="0" y="2361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7900119" y="7972185"/>
            <a:ext cx="3052997" cy="4857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Back End</a:t>
            </a:r>
          </a:p>
        </p:txBody>
      </p:sp>
      <p:sp>
        <p:nvSpPr>
          <p:cNvPr name="Freeform 30" id="30"/>
          <p:cNvSpPr/>
          <p:nvPr/>
        </p:nvSpPr>
        <p:spPr>
          <a:xfrm flipH="false" flipV="false" rot="0">
            <a:off x="9021465" y="6400358"/>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3233728" y="4702448"/>
            <a:ext cx="3052997" cy="981075"/>
          </a:xfrm>
          <a:prstGeom prst="rect">
            <a:avLst/>
          </a:prstGeom>
        </p:spPr>
        <p:txBody>
          <a:bodyPr anchor="t" rtlCol="false" tIns="0" lIns="0" bIns="0" rIns="0">
            <a:spAutoFit/>
          </a:bodyPr>
          <a:lstStyle/>
          <a:p>
            <a:pPr algn="ctr" marL="0" indent="0" lvl="0">
              <a:lnSpc>
                <a:spcPts val="3900"/>
              </a:lnSpc>
            </a:pPr>
            <a:r>
              <a:rPr lang="en-US" sz="3000">
                <a:solidFill>
                  <a:srgbClr val="000000"/>
                </a:solidFill>
                <a:latin typeface="Canva Sans"/>
              </a:rPr>
              <a:t>Machine Learning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BACK END</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920548" y="3480023"/>
            <a:ext cx="14446904" cy="55816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Faster Development: JavaScript skills can be readily applied to both front-end and back-end, potentially streamlining development.</a:t>
            </a:r>
          </a:p>
          <a:p>
            <a:pPr algn="just">
              <a:lnSpc>
                <a:spcPts val="3749"/>
              </a:lnSpc>
            </a:pPr>
          </a:p>
          <a:p>
            <a:pPr algn="just" marL="539749" indent="-269875" lvl="1">
              <a:lnSpc>
                <a:spcPts val="3749"/>
              </a:lnSpc>
              <a:buFont typeface="Arial"/>
              <a:buChar char="•"/>
            </a:pPr>
            <a:r>
              <a:rPr lang="en-US" sz="2499">
                <a:solidFill>
                  <a:srgbClr val="000000"/>
                </a:solidFill>
                <a:latin typeface="Canva Sans"/>
              </a:rPr>
              <a:t>Real-Time Applications: Node.js's event-driven architecture makes it perfect for building applications with real-time functionality like chat or data streaming.</a:t>
            </a:r>
          </a:p>
          <a:p>
            <a:pPr algn="just">
              <a:lnSpc>
                <a:spcPts val="3749"/>
              </a:lnSpc>
            </a:pPr>
          </a:p>
          <a:p>
            <a:pPr algn="just" marL="539749" indent="-269875" lvl="1">
              <a:lnSpc>
                <a:spcPts val="3749"/>
              </a:lnSpc>
              <a:buFont typeface="Arial"/>
              <a:buChar char="•"/>
            </a:pPr>
            <a:r>
              <a:rPr lang="en-US" sz="2499">
                <a:solidFill>
                  <a:srgbClr val="000000"/>
                </a:solidFill>
                <a:latin typeface="Canva Sans"/>
              </a:rPr>
              <a:t>Scalability and Performance: Node.js excels at handling high-traffic applications due to its non-blocking I/O model.</a:t>
            </a:r>
          </a:p>
          <a:p>
            <a:pPr algn="just">
              <a:lnSpc>
                <a:spcPts val="3749"/>
              </a:lnSpc>
            </a:pPr>
          </a:p>
          <a:p>
            <a:pPr algn="just" marL="539749" indent="-269875" lvl="1">
              <a:lnSpc>
                <a:spcPts val="3749"/>
              </a:lnSpc>
              <a:buFont typeface="Arial"/>
              <a:buChar char="•"/>
            </a:pPr>
            <a:r>
              <a:rPr lang="en-US" sz="2499">
                <a:solidFill>
                  <a:srgbClr val="000000"/>
                </a:solidFill>
                <a:latin typeface="Canva Sans"/>
              </a:rPr>
              <a:t>Large and Active Community: The extensive community provides support, libraries, and best practices for Node.js development.</a:t>
            </a:r>
          </a:p>
          <a:p>
            <a:pPr algn="just">
              <a:lnSpc>
                <a:spcPts val="3749"/>
              </a:lnSpc>
            </a:pPr>
          </a:p>
        </p:txBody>
      </p:sp>
      <p:sp>
        <p:nvSpPr>
          <p:cNvPr name="Freeform 11" id="11"/>
          <p:cNvSpPr/>
          <p:nvPr/>
        </p:nvSpPr>
        <p:spPr>
          <a:xfrm flipH="false" flipV="false" rot="0">
            <a:off x="10081340" y="127291"/>
            <a:ext cx="4692444" cy="1263161"/>
          </a:xfrm>
          <a:custGeom>
            <a:avLst/>
            <a:gdLst/>
            <a:ahLst/>
            <a:cxnLst/>
            <a:rect r="r" b="b" t="t" l="l"/>
            <a:pathLst>
              <a:path h="1263161" w="4692444">
                <a:moveTo>
                  <a:pt x="0" y="0"/>
                </a:moveTo>
                <a:lnTo>
                  <a:pt x="4692444" y="0"/>
                </a:lnTo>
                <a:lnTo>
                  <a:pt x="4692444" y="1263160"/>
                </a:lnTo>
                <a:lnTo>
                  <a:pt x="0" y="1263160"/>
                </a:lnTo>
                <a:lnTo>
                  <a:pt x="0" y="0"/>
                </a:lnTo>
                <a:close/>
              </a:path>
            </a:pathLst>
          </a:custGeom>
          <a:blipFill>
            <a:blip r:embed="rId9"/>
            <a:stretch>
              <a:fillRect l="0" t="0" r="0" b="0"/>
            </a:stretch>
          </a:blipFill>
        </p:spPr>
      </p:sp>
      <p:sp>
        <p:nvSpPr>
          <p:cNvPr name="TextBox 12" id="12"/>
          <p:cNvSpPr txBox="true"/>
          <p:nvPr/>
        </p:nvSpPr>
        <p:spPr>
          <a:xfrm rot="0">
            <a:off x="1755028" y="2945290"/>
            <a:ext cx="4096107"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KEY FEATURES OF NODE.JS: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BACK END</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081340" y="127291"/>
            <a:ext cx="4692444" cy="1263161"/>
          </a:xfrm>
          <a:custGeom>
            <a:avLst/>
            <a:gdLst/>
            <a:ahLst/>
            <a:cxnLst/>
            <a:rect r="r" b="b" t="t" l="l"/>
            <a:pathLst>
              <a:path h="1263161" w="4692444">
                <a:moveTo>
                  <a:pt x="0" y="0"/>
                </a:moveTo>
                <a:lnTo>
                  <a:pt x="4692444" y="0"/>
                </a:lnTo>
                <a:lnTo>
                  <a:pt x="4692444" y="1263160"/>
                </a:lnTo>
                <a:lnTo>
                  <a:pt x="0" y="1263160"/>
                </a:lnTo>
                <a:lnTo>
                  <a:pt x="0" y="0"/>
                </a:lnTo>
                <a:close/>
              </a:path>
            </a:pathLst>
          </a:custGeom>
          <a:blipFill>
            <a:blip r:embed="rId9"/>
            <a:stretch>
              <a:fillRect l="0" t="0" r="0" b="0"/>
            </a:stretch>
          </a:blipFill>
        </p:spPr>
      </p:sp>
      <p:sp>
        <p:nvSpPr>
          <p:cNvPr name="Freeform 11" id="11"/>
          <p:cNvSpPr/>
          <p:nvPr/>
        </p:nvSpPr>
        <p:spPr>
          <a:xfrm flipH="false" flipV="false" rot="0">
            <a:off x="3050388" y="3300788"/>
            <a:ext cx="11279395" cy="5957512"/>
          </a:xfrm>
          <a:custGeom>
            <a:avLst/>
            <a:gdLst/>
            <a:ahLst/>
            <a:cxnLst/>
            <a:rect r="r" b="b" t="t" l="l"/>
            <a:pathLst>
              <a:path h="5957512" w="11279395">
                <a:moveTo>
                  <a:pt x="0" y="0"/>
                </a:moveTo>
                <a:lnTo>
                  <a:pt x="11279395" y="0"/>
                </a:lnTo>
                <a:lnTo>
                  <a:pt x="11279395" y="5957512"/>
                </a:lnTo>
                <a:lnTo>
                  <a:pt x="0" y="5957512"/>
                </a:lnTo>
                <a:lnTo>
                  <a:pt x="0" y="0"/>
                </a:lnTo>
                <a:close/>
              </a:path>
            </a:pathLst>
          </a:custGeom>
          <a:blipFill>
            <a:blip r:embed="rId10"/>
            <a:stretch>
              <a:fillRect l="0" t="-5562" r="0" b="-637"/>
            </a:stretch>
          </a:blipFill>
        </p:spPr>
      </p:sp>
      <p:sp>
        <p:nvSpPr>
          <p:cNvPr name="TextBox 12" id="12"/>
          <p:cNvSpPr txBox="true"/>
          <p:nvPr/>
        </p:nvSpPr>
        <p:spPr>
          <a:xfrm rot="0">
            <a:off x="2925613" y="2868988"/>
            <a:ext cx="1336953"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NODE JS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230662" y="5938221"/>
            <a:ext cx="4545747" cy="4864126"/>
          </a:xfrm>
          <a:custGeom>
            <a:avLst/>
            <a:gdLst/>
            <a:ahLst/>
            <a:cxnLst/>
            <a:rect r="r" b="b" t="t" l="l"/>
            <a:pathLst>
              <a:path h="4864126" w="4545747">
                <a:moveTo>
                  <a:pt x="0" y="0"/>
                </a:moveTo>
                <a:lnTo>
                  <a:pt x="4545747" y="0"/>
                </a:lnTo>
                <a:lnTo>
                  <a:pt x="4545747" y="4864126"/>
                </a:lnTo>
                <a:lnTo>
                  <a:pt x="0" y="4864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67707">
            <a:off x="-1222503" y="-339746"/>
            <a:ext cx="3978551" cy="4438545"/>
          </a:xfrm>
          <a:custGeom>
            <a:avLst/>
            <a:gdLst/>
            <a:ahLst/>
            <a:cxnLst/>
            <a:rect r="r" b="b" t="t" l="l"/>
            <a:pathLst>
              <a:path h="4438545" w="3978551">
                <a:moveTo>
                  <a:pt x="0" y="0"/>
                </a:moveTo>
                <a:lnTo>
                  <a:pt x="3978551" y="0"/>
                </a:lnTo>
                <a:lnTo>
                  <a:pt x="3978551" y="4438546"/>
                </a:lnTo>
                <a:lnTo>
                  <a:pt x="0" y="44385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515924" y="-305796"/>
            <a:ext cx="5081512" cy="4444014"/>
          </a:xfrm>
          <a:custGeom>
            <a:avLst/>
            <a:gdLst/>
            <a:ahLst/>
            <a:cxnLst/>
            <a:rect r="r" b="b" t="t" l="l"/>
            <a:pathLst>
              <a:path h="4444014" w="5081512">
                <a:moveTo>
                  <a:pt x="0" y="0"/>
                </a:moveTo>
                <a:lnTo>
                  <a:pt x="5081512" y="0"/>
                </a:lnTo>
                <a:lnTo>
                  <a:pt x="5081512" y="4444014"/>
                </a:lnTo>
                <a:lnTo>
                  <a:pt x="0" y="44440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057338" y="1245418"/>
            <a:ext cx="10173324" cy="598169"/>
          </a:xfrm>
          <a:prstGeom prst="rect">
            <a:avLst/>
          </a:prstGeom>
        </p:spPr>
        <p:txBody>
          <a:bodyPr anchor="t" rtlCol="false" tIns="0" lIns="0" bIns="0" rIns="0">
            <a:spAutoFit/>
          </a:bodyPr>
          <a:lstStyle/>
          <a:p>
            <a:pPr algn="ctr">
              <a:lnSpc>
                <a:spcPts val="4364"/>
              </a:lnSpc>
            </a:pPr>
            <a:r>
              <a:rPr lang="en-US" sz="4499">
                <a:solidFill>
                  <a:srgbClr val="FFFFFF"/>
                </a:solidFill>
                <a:latin typeface="BM Hanna"/>
              </a:rPr>
              <a:t>OUR APPLICATION FEATURES</a:t>
            </a:r>
          </a:p>
        </p:txBody>
      </p:sp>
      <p:sp>
        <p:nvSpPr>
          <p:cNvPr name="Freeform 7" id="7"/>
          <p:cNvSpPr/>
          <p:nvPr/>
        </p:nvSpPr>
        <p:spPr>
          <a:xfrm flipH="false" flipV="false" rot="0">
            <a:off x="1893236" y="2640233"/>
            <a:ext cx="6909487" cy="3366805"/>
          </a:xfrm>
          <a:custGeom>
            <a:avLst/>
            <a:gdLst/>
            <a:ahLst/>
            <a:cxnLst/>
            <a:rect r="r" b="b" t="t" l="l"/>
            <a:pathLst>
              <a:path h="3366805" w="6909487">
                <a:moveTo>
                  <a:pt x="0" y="0"/>
                </a:moveTo>
                <a:lnTo>
                  <a:pt x="6909487" y="0"/>
                </a:lnTo>
                <a:lnTo>
                  <a:pt x="6909487" y="3366804"/>
                </a:lnTo>
                <a:lnTo>
                  <a:pt x="0" y="3366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485277" y="2640233"/>
            <a:ext cx="6909487" cy="3366805"/>
          </a:xfrm>
          <a:custGeom>
            <a:avLst/>
            <a:gdLst/>
            <a:ahLst/>
            <a:cxnLst/>
            <a:rect r="r" b="b" t="t" l="l"/>
            <a:pathLst>
              <a:path h="3366805" w="6909487">
                <a:moveTo>
                  <a:pt x="0" y="0"/>
                </a:moveTo>
                <a:lnTo>
                  <a:pt x="6909487" y="0"/>
                </a:lnTo>
                <a:lnTo>
                  <a:pt x="6909487" y="3366804"/>
                </a:lnTo>
                <a:lnTo>
                  <a:pt x="0" y="3366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905969" y="3710302"/>
            <a:ext cx="4884022" cy="1065906"/>
          </a:xfrm>
          <a:prstGeom prst="rect">
            <a:avLst/>
          </a:prstGeom>
        </p:spPr>
        <p:txBody>
          <a:bodyPr anchor="t" rtlCol="false" tIns="0" lIns="0" bIns="0" rIns="0">
            <a:spAutoFit/>
          </a:bodyPr>
          <a:lstStyle/>
          <a:p>
            <a:pPr algn="ctr">
              <a:lnSpc>
                <a:spcPts val="4082"/>
              </a:lnSpc>
            </a:pPr>
            <a:r>
              <a:rPr lang="en-US" sz="4208">
                <a:solidFill>
                  <a:srgbClr val="000000"/>
                </a:solidFill>
                <a:latin typeface="BM Hanna"/>
              </a:rPr>
              <a:t>FACILITATING THE USER INTERFACE</a:t>
            </a:r>
          </a:p>
        </p:txBody>
      </p:sp>
      <p:sp>
        <p:nvSpPr>
          <p:cNvPr name="Freeform 10" id="10"/>
          <p:cNvSpPr/>
          <p:nvPr/>
        </p:nvSpPr>
        <p:spPr>
          <a:xfrm flipH="false" flipV="false" rot="0">
            <a:off x="5347980" y="6215144"/>
            <a:ext cx="6909487" cy="3366805"/>
          </a:xfrm>
          <a:custGeom>
            <a:avLst/>
            <a:gdLst/>
            <a:ahLst/>
            <a:cxnLst/>
            <a:rect r="r" b="b" t="t" l="l"/>
            <a:pathLst>
              <a:path h="3366805" w="6909487">
                <a:moveTo>
                  <a:pt x="0" y="0"/>
                </a:moveTo>
                <a:lnTo>
                  <a:pt x="6909487" y="0"/>
                </a:lnTo>
                <a:lnTo>
                  <a:pt x="6909487" y="3366805"/>
                </a:lnTo>
                <a:lnTo>
                  <a:pt x="0" y="33668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6360712" y="7285213"/>
            <a:ext cx="4884022" cy="1548760"/>
          </a:xfrm>
          <a:prstGeom prst="rect">
            <a:avLst/>
          </a:prstGeom>
        </p:spPr>
        <p:txBody>
          <a:bodyPr anchor="t" rtlCol="false" tIns="0" lIns="0" bIns="0" rIns="0">
            <a:spAutoFit/>
          </a:bodyPr>
          <a:lstStyle/>
          <a:p>
            <a:pPr algn="ctr">
              <a:lnSpc>
                <a:spcPts val="3985"/>
              </a:lnSpc>
            </a:pPr>
            <a:r>
              <a:rPr lang="en-US" sz="4108">
                <a:solidFill>
                  <a:srgbClr val="000000"/>
                </a:solidFill>
                <a:latin typeface="BM Hanna"/>
              </a:rPr>
              <a:t>NATURAL LANGUAGE UNDERSTANDING</a:t>
            </a:r>
          </a:p>
        </p:txBody>
      </p:sp>
      <p:sp>
        <p:nvSpPr>
          <p:cNvPr name="TextBox 12" id="12"/>
          <p:cNvSpPr txBox="true"/>
          <p:nvPr/>
        </p:nvSpPr>
        <p:spPr>
          <a:xfrm rot="0">
            <a:off x="10195516" y="3729352"/>
            <a:ext cx="5489009" cy="1293342"/>
          </a:xfrm>
          <a:prstGeom prst="rect">
            <a:avLst/>
          </a:prstGeom>
        </p:spPr>
        <p:txBody>
          <a:bodyPr anchor="t" rtlCol="false" tIns="0" lIns="0" bIns="0" rIns="0">
            <a:spAutoFit/>
          </a:bodyPr>
          <a:lstStyle/>
          <a:p>
            <a:pPr algn="ctr">
              <a:lnSpc>
                <a:spcPts val="4955"/>
              </a:lnSpc>
            </a:pPr>
            <a:r>
              <a:rPr lang="en-US" sz="5108">
                <a:solidFill>
                  <a:srgbClr val="000000"/>
                </a:solidFill>
                <a:latin typeface="BM Hanna"/>
              </a:rPr>
              <a:t>FLEXIBILITY IN USE</a:t>
            </a:r>
          </a:p>
        </p:txBody>
      </p:sp>
      <p:sp>
        <p:nvSpPr>
          <p:cNvPr name="Freeform 13" id="13"/>
          <p:cNvSpPr/>
          <p:nvPr/>
        </p:nvSpPr>
        <p:spPr>
          <a:xfrm flipH="false" flipV="false" rot="0">
            <a:off x="335153" y="5501478"/>
            <a:ext cx="4952068" cy="4989489"/>
          </a:xfrm>
          <a:custGeom>
            <a:avLst/>
            <a:gdLst/>
            <a:ahLst/>
            <a:cxnLst/>
            <a:rect r="r" b="b" t="t" l="l"/>
            <a:pathLst>
              <a:path h="4989489" w="4952068">
                <a:moveTo>
                  <a:pt x="0" y="0"/>
                </a:moveTo>
                <a:lnTo>
                  <a:pt x="4952068" y="0"/>
                </a:lnTo>
                <a:lnTo>
                  <a:pt x="4952068" y="4989489"/>
                </a:lnTo>
                <a:lnTo>
                  <a:pt x="0" y="49894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7384839" y="221455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5085280" y="221455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1044866" y="5884835"/>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6716389" y="624673"/>
            <a:ext cx="2536569" cy="3461819"/>
          </a:xfrm>
          <a:custGeom>
            <a:avLst/>
            <a:gdLst/>
            <a:ahLst/>
            <a:cxnLst/>
            <a:rect r="r" b="b" t="t" l="l"/>
            <a:pathLst>
              <a:path h="3461819" w="2536569">
                <a:moveTo>
                  <a:pt x="0" y="0"/>
                </a:moveTo>
                <a:lnTo>
                  <a:pt x="2536569" y="0"/>
                </a:lnTo>
                <a:lnTo>
                  <a:pt x="2536569" y="3461819"/>
                </a:lnTo>
                <a:lnTo>
                  <a:pt x="0" y="3461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216803" y="-508556"/>
            <a:ext cx="5298582" cy="4633851"/>
          </a:xfrm>
          <a:custGeom>
            <a:avLst/>
            <a:gdLst/>
            <a:ahLst/>
            <a:cxnLst/>
            <a:rect r="r" b="b" t="t" l="l"/>
            <a:pathLst>
              <a:path h="4633851" w="5298582">
                <a:moveTo>
                  <a:pt x="0" y="0"/>
                </a:moveTo>
                <a:lnTo>
                  <a:pt x="5298583" y="0"/>
                </a:lnTo>
                <a:lnTo>
                  <a:pt x="5298583" y="4633851"/>
                </a:lnTo>
                <a:lnTo>
                  <a:pt x="0" y="46338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110754" y="389732"/>
            <a:ext cx="3595229" cy="2542807"/>
          </a:xfrm>
          <a:custGeom>
            <a:avLst/>
            <a:gdLst/>
            <a:ahLst/>
            <a:cxnLst/>
            <a:rect r="r" b="b" t="t" l="l"/>
            <a:pathLst>
              <a:path h="2542807" w="3595229">
                <a:moveTo>
                  <a:pt x="0" y="0"/>
                </a:moveTo>
                <a:lnTo>
                  <a:pt x="3595229" y="0"/>
                </a:lnTo>
                <a:lnTo>
                  <a:pt x="3595229" y="2542807"/>
                </a:lnTo>
                <a:lnTo>
                  <a:pt x="0" y="254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446635" y="61722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8376998" y="5433412"/>
            <a:ext cx="9462836"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CONCLUSION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6614468" y="122283"/>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CONCLUSION</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721765" y="3642573"/>
            <a:ext cx="14446904" cy="4181475"/>
          </a:xfrm>
          <a:prstGeom prst="rect">
            <a:avLst/>
          </a:prstGeom>
        </p:spPr>
        <p:txBody>
          <a:bodyPr anchor="t" rtlCol="false" tIns="0" lIns="0" bIns="0" rIns="0">
            <a:spAutoFit/>
          </a:bodyPr>
          <a:lstStyle/>
          <a:p>
            <a:pPr algn="just">
              <a:lnSpc>
                <a:spcPts val="3749"/>
              </a:lnSpc>
            </a:pPr>
          </a:p>
          <a:p>
            <a:pPr algn="just">
              <a:lnSpc>
                <a:spcPts val="3749"/>
              </a:lnSpc>
            </a:pPr>
            <a:r>
              <a:rPr lang="en-US" sz="2499">
                <a:solidFill>
                  <a:srgbClr val="000000"/>
                </a:solidFill>
                <a:latin typeface="Canva Sans"/>
              </a:rPr>
              <a:t>-</a:t>
            </a:r>
            <a:r>
              <a:rPr lang="en-US" sz="2499">
                <a:solidFill>
                  <a:srgbClr val="000000"/>
                </a:solidFill>
                <a:latin typeface="Canva Sans"/>
              </a:rPr>
              <a:t>There are some features we plan to add it in our System in the future like: -</a:t>
            </a:r>
          </a:p>
          <a:p>
            <a:pPr algn="just">
              <a:lnSpc>
                <a:spcPts val="3749"/>
              </a:lnSpc>
            </a:pPr>
          </a:p>
          <a:p>
            <a:pPr algn="just" marL="539749" indent="-269875" lvl="1">
              <a:lnSpc>
                <a:spcPts val="3749"/>
              </a:lnSpc>
              <a:buFont typeface="Arial"/>
              <a:buChar char="•"/>
            </a:pPr>
            <a:r>
              <a:rPr lang="en-US" sz="2499">
                <a:solidFill>
                  <a:srgbClr val="000000"/>
                </a:solidFill>
                <a:latin typeface="Canva Sans"/>
              </a:rPr>
              <a:t>1.Adding Arabic language to the application.</a:t>
            </a:r>
          </a:p>
          <a:p>
            <a:pPr algn="just">
              <a:lnSpc>
                <a:spcPts val="3749"/>
              </a:lnSpc>
            </a:pPr>
          </a:p>
          <a:p>
            <a:pPr algn="just" marL="539749" indent="-269875" lvl="1">
              <a:lnSpc>
                <a:spcPts val="3749"/>
              </a:lnSpc>
              <a:buFont typeface="Arial"/>
              <a:buChar char="•"/>
            </a:pPr>
            <a:r>
              <a:rPr lang="en-US" sz="2499">
                <a:solidFill>
                  <a:srgbClr val="000000"/>
                </a:solidFill>
                <a:latin typeface="Canva Sans"/>
              </a:rPr>
              <a:t>2.Add the possibility of electronic payment.</a:t>
            </a:r>
          </a:p>
          <a:p>
            <a:pPr algn="just">
              <a:lnSpc>
                <a:spcPts val="3749"/>
              </a:lnSpc>
            </a:pPr>
          </a:p>
          <a:p>
            <a:pPr algn="just" marL="539749" indent="-269875" lvl="1">
              <a:lnSpc>
                <a:spcPts val="3749"/>
              </a:lnSpc>
              <a:buFont typeface="Arial"/>
              <a:buChar char="•"/>
            </a:pPr>
            <a:r>
              <a:rPr lang="en-US" sz="2499">
                <a:solidFill>
                  <a:srgbClr val="000000"/>
                </a:solidFill>
                <a:latin typeface="Canva Sans"/>
              </a:rPr>
              <a:t>3.Operatingit in countries other than Egypt.</a:t>
            </a:r>
          </a:p>
          <a:p>
            <a:pPr algn="just">
              <a:lnSpc>
                <a:spcPts val="3749"/>
              </a:lnSpc>
            </a:pPr>
          </a:p>
        </p:txBody>
      </p:sp>
      <p:sp>
        <p:nvSpPr>
          <p:cNvPr name="TextBox 11" id="11"/>
          <p:cNvSpPr txBox="true"/>
          <p:nvPr/>
        </p:nvSpPr>
        <p:spPr>
          <a:xfrm rot="0">
            <a:off x="2506811" y="2868988"/>
            <a:ext cx="2174558"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FUTURE WORK</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77392" y="1189906"/>
            <a:ext cx="19845217" cy="9670033"/>
          </a:xfrm>
          <a:custGeom>
            <a:avLst/>
            <a:gdLst/>
            <a:ahLst/>
            <a:cxnLst/>
            <a:rect r="r" b="b" t="t" l="l"/>
            <a:pathLst>
              <a:path h="9670033" w="19845217">
                <a:moveTo>
                  <a:pt x="0" y="0"/>
                </a:moveTo>
                <a:lnTo>
                  <a:pt x="19845217" y="0"/>
                </a:lnTo>
                <a:lnTo>
                  <a:pt x="19845217" y="9670033"/>
                </a:lnTo>
                <a:lnTo>
                  <a:pt x="0" y="9670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78346" y="-376514"/>
            <a:ext cx="12898816" cy="1405214"/>
            <a:chOff x="0" y="0"/>
            <a:chExt cx="3397219" cy="370098"/>
          </a:xfrm>
        </p:grpSpPr>
        <p:sp>
          <p:nvSpPr>
            <p:cNvPr name="Freeform 5" id="5"/>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6" id="6"/>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6614468" y="122283"/>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CONCLUSION</a:t>
            </a:r>
          </a:p>
        </p:txBody>
      </p:sp>
      <p:sp>
        <p:nvSpPr>
          <p:cNvPr name="Freeform 8" id="8"/>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67707">
            <a:off x="15546907" y="7232749"/>
            <a:ext cx="2618752" cy="2921529"/>
          </a:xfrm>
          <a:custGeom>
            <a:avLst/>
            <a:gdLst/>
            <a:ahLst/>
            <a:cxnLst/>
            <a:rect r="r" b="b" t="t" l="l"/>
            <a:pathLst>
              <a:path h="2921529" w="2618752">
                <a:moveTo>
                  <a:pt x="0" y="0"/>
                </a:moveTo>
                <a:lnTo>
                  <a:pt x="2618752" y="0"/>
                </a:lnTo>
                <a:lnTo>
                  <a:pt x="2618752" y="2921528"/>
                </a:lnTo>
                <a:lnTo>
                  <a:pt x="0" y="292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220352" y="4365667"/>
            <a:ext cx="14446904" cy="3775710"/>
          </a:xfrm>
          <a:prstGeom prst="rect">
            <a:avLst/>
          </a:prstGeom>
        </p:spPr>
        <p:txBody>
          <a:bodyPr anchor="t" rtlCol="false" tIns="0" lIns="0" bIns="0" rIns="0">
            <a:spAutoFit/>
          </a:bodyPr>
          <a:lstStyle/>
          <a:p>
            <a:pPr algn="just">
              <a:lnSpc>
                <a:spcPts val="4349"/>
              </a:lnSpc>
            </a:pPr>
            <a:r>
              <a:rPr lang="en-US" sz="2899">
                <a:solidFill>
                  <a:srgbClr val="000000"/>
                </a:solidFill>
                <a:latin typeface="Canva Sans"/>
              </a:rPr>
              <a:t>In the end, we would like to thank our professor, Professor Khaled Wasef, for his effort and effort with us, and the help Safinaz Alaa Eldin, for her cooperation with us. We were very honored to work on this project for me and my friends. We also hope that this project will be very useful for students and non-students and will help them learn and develop themselves and their lives. It was a useful experience for all of us, and we hope that we lived up to your good opinion of us. Thank you very much.</a:t>
            </a:r>
          </a:p>
        </p:txBody>
      </p:sp>
      <p:sp>
        <p:nvSpPr>
          <p:cNvPr name="TextBox 11" id="11"/>
          <p:cNvSpPr txBox="true"/>
          <p:nvPr/>
        </p:nvSpPr>
        <p:spPr>
          <a:xfrm rot="0">
            <a:off x="2637244" y="3077980"/>
            <a:ext cx="1913692" cy="4318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BM Hanna"/>
              </a:rPr>
              <a:t>CONCLUSION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2498597" y="-108828"/>
            <a:ext cx="6582509" cy="10746953"/>
          </a:xfrm>
          <a:custGeom>
            <a:avLst/>
            <a:gdLst/>
            <a:ahLst/>
            <a:cxnLst/>
            <a:rect r="r" b="b" t="t" l="l"/>
            <a:pathLst>
              <a:path h="10746953" w="6582509">
                <a:moveTo>
                  <a:pt x="0" y="0"/>
                </a:moveTo>
                <a:lnTo>
                  <a:pt x="6582509" y="0"/>
                </a:lnTo>
                <a:lnTo>
                  <a:pt x="6582509" y="10746953"/>
                </a:lnTo>
                <a:lnTo>
                  <a:pt x="0" y="10746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97725">
            <a:off x="13679956" y="-1054879"/>
            <a:ext cx="4476702" cy="4994292"/>
          </a:xfrm>
          <a:custGeom>
            <a:avLst/>
            <a:gdLst/>
            <a:ahLst/>
            <a:cxnLst/>
            <a:rect r="r" b="b" t="t" l="l"/>
            <a:pathLst>
              <a:path h="4994292" w="4476702">
                <a:moveTo>
                  <a:pt x="0" y="0"/>
                </a:moveTo>
                <a:lnTo>
                  <a:pt x="4476701" y="0"/>
                </a:lnTo>
                <a:lnTo>
                  <a:pt x="4476701" y="4994292"/>
                </a:lnTo>
                <a:lnTo>
                  <a:pt x="0" y="4994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44550" y="2366363"/>
            <a:ext cx="5751911" cy="14071953"/>
          </a:xfrm>
          <a:custGeom>
            <a:avLst/>
            <a:gdLst/>
            <a:ahLst/>
            <a:cxnLst/>
            <a:rect r="r" b="b" t="t" l="l"/>
            <a:pathLst>
              <a:path h="14071953" w="5751911">
                <a:moveTo>
                  <a:pt x="0" y="0"/>
                </a:moveTo>
                <a:lnTo>
                  <a:pt x="5751911" y="0"/>
                </a:lnTo>
                <a:lnTo>
                  <a:pt x="5751911" y="14071954"/>
                </a:lnTo>
                <a:lnTo>
                  <a:pt x="0" y="14071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792658" y="5143500"/>
            <a:ext cx="4946577" cy="5519194"/>
          </a:xfrm>
          <a:custGeom>
            <a:avLst/>
            <a:gdLst/>
            <a:ahLst/>
            <a:cxnLst/>
            <a:rect r="r" b="b" t="t" l="l"/>
            <a:pathLst>
              <a:path h="5519194" w="4946577">
                <a:moveTo>
                  <a:pt x="4946577" y="0"/>
                </a:moveTo>
                <a:lnTo>
                  <a:pt x="0" y="0"/>
                </a:lnTo>
                <a:lnTo>
                  <a:pt x="0" y="5519194"/>
                </a:lnTo>
                <a:lnTo>
                  <a:pt x="4946577" y="5519194"/>
                </a:lnTo>
                <a:lnTo>
                  <a:pt x="494657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1066058" y="4957733"/>
            <a:ext cx="6322410" cy="7438130"/>
          </a:xfrm>
          <a:custGeom>
            <a:avLst/>
            <a:gdLst/>
            <a:ahLst/>
            <a:cxnLst/>
            <a:rect r="r" b="b" t="t" l="l"/>
            <a:pathLst>
              <a:path h="7438130" w="6322410">
                <a:moveTo>
                  <a:pt x="6322410" y="0"/>
                </a:moveTo>
                <a:lnTo>
                  <a:pt x="0" y="0"/>
                </a:lnTo>
                <a:lnTo>
                  <a:pt x="0" y="7438130"/>
                </a:lnTo>
                <a:lnTo>
                  <a:pt x="6322410" y="7438130"/>
                </a:lnTo>
                <a:lnTo>
                  <a:pt x="632241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626842" y="3187376"/>
            <a:ext cx="9034317" cy="4264673"/>
          </a:xfrm>
          <a:prstGeom prst="rect">
            <a:avLst/>
          </a:prstGeom>
        </p:spPr>
        <p:txBody>
          <a:bodyPr anchor="t" rtlCol="false" tIns="0" lIns="0" bIns="0" rIns="0">
            <a:spAutoFit/>
          </a:bodyPr>
          <a:lstStyle/>
          <a:p>
            <a:pPr algn="ctr" marL="0" indent="0" lvl="0">
              <a:lnSpc>
                <a:spcPts val="16315"/>
              </a:lnSpc>
              <a:spcBef>
                <a:spcPct val="0"/>
              </a:spcBef>
            </a:pPr>
            <a:r>
              <a:rPr lang="en-US" sz="16819">
                <a:solidFill>
                  <a:srgbClr val="FFFFFF"/>
                </a:solidFill>
                <a:latin typeface="BM Hanna"/>
              </a:rPr>
              <a:t>THANK YOU</a:t>
            </a:r>
          </a:p>
        </p:txBody>
      </p:sp>
      <p:sp>
        <p:nvSpPr>
          <p:cNvPr name="Freeform 9" id="9"/>
          <p:cNvSpPr/>
          <p:nvPr/>
        </p:nvSpPr>
        <p:spPr>
          <a:xfrm flipH="false" flipV="false" rot="0">
            <a:off x="5976517" y="-809891"/>
            <a:ext cx="4294014" cy="3427404"/>
          </a:xfrm>
          <a:custGeom>
            <a:avLst/>
            <a:gdLst/>
            <a:ahLst/>
            <a:cxnLst/>
            <a:rect r="r" b="b" t="t" l="l"/>
            <a:pathLst>
              <a:path h="3427404" w="4294014">
                <a:moveTo>
                  <a:pt x="0" y="0"/>
                </a:moveTo>
                <a:lnTo>
                  <a:pt x="4294014" y="0"/>
                </a:lnTo>
                <a:lnTo>
                  <a:pt x="4294014" y="3427404"/>
                </a:lnTo>
                <a:lnTo>
                  <a:pt x="0" y="34274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26312">
            <a:off x="6081818" y="6805324"/>
            <a:ext cx="5385775" cy="4905951"/>
          </a:xfrm>
          <a:custGeom>
            <a:avLst/>
            <a:gdLst/>
            <a:ahLst/>
            <a:cxnLst/>
            <a:rect r="r" b="b" t="t" l="l"/>
            <a:pathLst>
              <a:path h="4905951" w="5385775">
                <a:moveTo>
                  <a:pt x="0" y="0"/>
                </a:moveTo>
                <a:lnTo>
                  <a:pt x="5385774" y="0"/>
                </a:lnTo>
                <a:lnTo>
                  <a:pt x="5385774" y="4905952"/>
                </a:lnTo>
                <a:lnTo>
                  <a:pt x="0" y="49059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44925"/>
            <a:ext cx="15427848" cy="9208712"/>
            <a:chOff x="0" y="0"/>
            <a:chExt cx="4063302" cy="2425340"/>
          </a:xfrm>
        </p:grpSpPr>
        <p:sp>
          <p:nvSpPr>
            <p:cNvPr name="Freeform 5" id="5"/>
            <p:cNvSpPr/>
            <p:nvPr/>
          </p:nvSpPr>
          <p:spPr>
            <a:xfrm flipH="false" flipV="false" rot="0">
              <a:off x="0" y="0"/>
              <a:ext cx="4063302" cy="2425340"/>
            </a:xfrm>
            <a:custGeom>
              <a:avLst/>
              <a:gdLst/>
              <a:ahLst/>
              <a:cxnLst/>
              <a:rect r="r" b="b" t="t" l="l"/>
              <a:pathLst>
                <a:path h="2425340" w="4063302">
                  <a:moveTo>
                    <a:pt x="21076" y="0"/>
                  </a:moveTo>
                  <a:lnTo>
                    <a:pt x="4042225" y="0"/>
                  </a:lnTo>
                  <a:cubicBezTo>
                    <a:pt x="4053865" y="0"/>
                    <a:pt x="4063302" y="9436"/>
                    <a:pt x="4063302" y="21076"/>
                  </a:cubicBezTo>
                  <a:lnTo>
                    <a:pt x="4063302" y="2404264"/>
                  </a:lnTo>
                  <a:cubicBezTo>
                    <a:pt x="4063302" y="2409853"/>
                    <a:pt x="4061081" y="2415214"/>
                    <a:pt x="4057129" y="2419167"/>
                  </a:cubicBezTo>
                  <a:cubicBezTo>
                    <a:pt x="4053176" y="2423119"/>
                    <a:pt x="4047815" y="2425340"/>
                    <a:pt x="4042225" y="2425340"/>
                  </a:cubicBezTo>
                  <a:lnTo>
                    <a:pt x="21076" y="2425340"/>
                  </a:lnTo>
                  <a:cubicBezTo>
                    <a:pt x="15486" y="2425340"/>
                    <a:pt x="10126" y="2423119"/>
                    <a:pt x="6173" y="2419167"/>
                  </a:cubicBezTo>
                  <a:cubicBezTo>
                    <a:pt x="2221" y="2415214"/>
                    <a:pt x="0" y="2409853"/>
                    <a:pt x="0" y="2404264"/>
                  </a:cubicBezTo>
                  <a:lnTo>
                    <a:pt x="0" y="21076"/>
                  </a:lnTo>
                  <a:cubicBezTo>
                    <a:pt x="0" y="15486"/>
                    <a:pt x="2221" y="10126"/>
                    <a:pt x="6173" y="6173"/>
                  </a:cubicBezTo>
                  <a:cubicBezTo>
                    <a:pt x="10126" y="2221"/>
                    <a:pt x="15486" y="0"/>
                    <a:pt x="21076" y="0"/>
                  </a:cubicBezTo>
                  <a:close/>
                </a:path>
              </a:pathLst>
            </a:custGeom>
            <a:solidFill>
              <a:srgbClr val="FFCE32"/>
            </a:solidFill>
          </p:spPr>
        </p:sp>
        <p:sp>
          <p:nvSpPr>
            <p:cNvPr name="TextBox 6" id="6"/>
            <p:cNvSpPr txBox="true"/>
            <p:nvPr/>
          </p:nvSpPr>
          <p:spPr>
            <a:xfrm>
              <a:off x="0" y="-57150"/>
              <a:ext cx="4063302" cy="248249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5899235" y="6497894"/>
            <a:ext cx="3366316" cy="3960372"/>
          </a:xfrm>
          <a:custGeom>
            <a:avLst/>
            <a:gdLst/>
            <a:ahLst/>
            <a:cxnLst/>
            <a:rect r="r" b="b" t="t" l="l"/>
            <a:pathLst>
              <a:path h="3960372" w="3366316">
                <a:moveTo>
                  <a:pt x="3366316" y="0"/>
                </a:moveTo>
                <a:lnTo>
                  <a:pt x="0" y="0"/>
                </a:lnTo>
                <a:lnTo>
                  <a:pt x="0" y="3960372"/>
                </a:lnTo>
                <a:lnTo>
                  <a:pt x="3366316" y="3960372"/>
                </a:lnTo>
                <a:lnTo>
                  <a:pt x="3366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653983" y="-259057"/>
            <a:ext cx="3365365" cy="2943165"/>
          </a:xfrm>
          <a:custGeom>
            <a:avLst/>
            <a:gdLst/>
            <a:ahLst/>
            <a:cxnLst/>
            <a:rect r="r" b="b" t="t" l="l"/>
            <a:pathLst>
              <a:path h="2943165" w="3365365">
                <a:moveTo>
                  <a:pt x="3365366" y="0"/>
                </a:moveTo>
                <a:lnTo>
                  <a:pt x="0" y="0"/>
                </a:lnTo>
                <a:lnTo>
                  <a:pt x="0" y="2943165"/>
                </a:lnTo>
                <a:lnTo>
                  <a:pt x="3365366" y="2943165"/>
                </a:lnTo>
                <a:lnTo>
                  <a:pt x="3365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753695">
            <a:off x="14067148" y="-113304"/>
            <a:ext cx="1703200" cy="2193817"/>
          </a:xfrm>
          <a:custGeom>
            <a:avLst/>
            <a:gdLst/>
            <a:ahLst/>
            <a:cxnLst/>
            <a:rect r="r" b="b" t="t" l="l"/>
            <a:pathLst>
              <a:path h="2193817" w="1703200">
                <a:moveTo>
                  <a:pt x="0" y="0"/>
                </a:moveTo>
                <a:lnTo>
                  <a:pt x="1703200" y="0"/>
                </a:lnTo>
                <a:lnTo>
                  <a:pt x="1703200" y="2193818"/>
                </a:lnTo>
                <a:lnTo>
                  <a:pt x="0" y="21938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034867" y="1317301"/>
            <a:ext cx="5161621" cy="685293"/>
          </a:xfrm>
          <a:prstGeom prst="rect">
            <a:avLst/>
          </a:prstGeom>
        </p:spPr>
        <p:txBody>
          <a:bodyPr anchor="t" rtlCol="false" tIns="0" lIns="0" bIns="0" rIns="0">
            <a:spAutoFit/>
          </a:bodyPr>
          <a:lstStyle/>
          <a:p>
            <a:pPr algn="l">
              <a:lnSpc>
                <a:spcPts val="5044"/>
              </a:lnSpc>
            </a:pPr>
            <a:r>
              <a:rPr lang="en-US" sz="5200">
                <a:solidFill>
                  <a:srgbClr val="000000"/>
                </a:solidFill>
                <a:latin typeface="BM Hanna"/>
              </a:rPr>
              <a:t>ABSTRACT</a:t>
            </a:r>
          </a:p>
        </p:txBody>
      </p:sp>
      <p:sp>
        <p:nvSpPr>
          <p:cNvPr name="TextBox 11" id="11"/>
          <p:cNvSpPr txBox="true"/>
          <p:nvPr/>
        </p:nvSpPr>
        <p:spPr>
          <a:xfrm rot="0">
            <a:off x="1565167" y="4401646"/>
            <a:ext cx="13677291" cy="2781300"/>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 The goal of this system is to provide a seamless and efficient experience for users seeking to access and participate in e-learning courses. It aims to simplify the process of finding and enrolling in courses without requiring prior agreements between all participants. The project should allow users to register, search for existing courses, enroll in them, or even create new courses based on specific criteria.</a:t>
            </a:r>
          </a:p>
          <a:p>
            <a:pPr algn="just">
              <a:lnSpc>
                <a:spcPts val="3749"/>
              </a:lnSpc>
            </a:pPr>
          </a:p>
        </p:txBody>
      </p:sp>
      <p:sp>
        <p:nvSpPr>
          <p:cNvPr name="TextBox 12" id="12"/>
          <p:cNvSpPr txBox="true"/>
          <p:nvPr/>
        </p:nvSpPr>
        <p:spPr>
          <a:xfrm rot="0">
            <a:off x="1565167" y="2163271"/>
            <a:ext cx="14334068" cy="23145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 E-learning has gained immense popularity and is considered one of the most widely adopted methods of education worldwide. It offers a flexible and convenient way to acquire knowledge and skills. The key components of an e-learning system are the course content, the platform for delivering the courses, and the ability to search for and enroll in desired courses.</a:t>
            </a:r>
          </a:p>
          <a:p>
            <a:pPr algn="just">
              <a:lnSpc>
                <a:spcPts val="3749"/>
              </a:lnSpc>
            </a:pPr>
          </a:p>
        </p:txBody>
      </p:sp>
      <p:sp>
        <p:nvSpPr>
          <p:cNvPr name="TextBox 13" id="13"/>
          <p:cNvSpPr txBox="true"/>
          <p:nvPr/>
        </p:nvSpPr>
        <p:spPr>
          <a:xfrm rot="0">
            <a:off x="1565167" y="7282692"/>
            <a:ext cx="13677291" cy="23145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rPr>
              <a:t>• As an additional feature, utilizing machine learning techniques, the system can analyze user feedback and ratings to determine the proficiency level of each learner in a particular course. This ranking can help other learners identify the quality and suitability of a course based on the experiences of their peers.</a:t>
            </a:r>
          </a:p>
          <a:p>
            <a:pPr algn="just">
              <a:lnSpc>
                <a:spcPts val="374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559059">
            <a:off x="16167876" y="-211800"/>
            <a:ext cx="2182849" cy="2811632"/>
          </a:xfrm>
          <a:custGeom>
            <a:avLst/>
            <a:gdLst/>
            <a:ahLst/>
            <a:cxnLst/>
            <a:rect r="r" b="b" t="t" l="l"/>
            <a:pathLst>
              <a:path h="2811632" w="2182849">
                <a:moveTo>
                  <a:pt x="0" y="0"/>
                </a:moveTo>
                <a:lnTo>
                  <a:pt x="2182848" y="0"/>
                </a:lnTo>
                <a:lnTo>
                  <a:pt x="2182848" y="2811632"/>
                </a:lnTo>
                <a:lnTo>
                  <a:pt x="0" y="2811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6807" y="-872400"/>
            <a:ext cx="3951014" cy="2794445"/>
          </a:xfrm>
          <a:custGeom>
            <a:avLst/>
            <a:gdLst/>
            <a:ahLst/>
            <a:cxnLst/>
            <a:rect r="r" b="b" t="t" l="l"/>
            <a:pathLst>
              <a:path h="2794445" w="3951014">
                <a:moveTo>
                  <a:pt x="0" y="0"/>
                </a:moveTo>
                <a:lnTo>
                  <a:pt x="3951014" y="0"/>
                </a:lnTo>
                <a:lnTo>
                  <a:pt x="3951014" y="2794445"/>
                </a:lnTo>
                <a:lnTo>
                  <a:pt x="0" y="27944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4415" y="861577"/>
            <a:ext cx="8779585" cy="6522206"/>
            <a:chOff x="0" y="0"/>
            <a:chExt cx="2312319" cy="1717783"/>
          </a:xfrm>
        </p:grpSpPr>
        <p:sp>
          <p:nvSpPr>
            <p:cNvPr name="Freeform 6" id="6"/>
            <p:cNvSpPr/>
            <p:nvPr/>
          </p:nvSpPr>
          <p:spPr>
            <a:xfrm flipH="false" flipV="false" rot="0">
              <a:off x="0" y="0"/>
              <a:ext cx="2312319" cy="1717783"/>
            </a:xfrm>
            <a:custGeom>
              <a:avLst/>
              <a:gdLst/>
              <a:ahLst/>
              <a:cxnLst/>
              <a:rect r="r" b="b" t="t" l="l"/>
              <a:pathLst>
                <a:path h="1717783" w="2312319">
                  <a:moveTo>
                    <a:pt x="37036" y="0"/>
                  </a:moveTo>
                  <a:lnTo>
                    <a:pt x="2275283" y="0"/>
                  </a:lnTo>
                  <a:cubicBezTo>
                    <a:pt x="2285105" y="0"/>
                    <a:pt x="2294526" y="3902"/>
                    <a:pt x="2301471" y="10848"/>
                  </a:cubicBezTo>
                  <a:cubicBezTo>
                    <a:pt x="2308417" y="17793"/>
                    <a:pt x="2312319" y="27213"/>
                    <a:pt x="2312319" y="37036"/>
                  </a:cubicBezTo>
                  <a:lnTo>
                    <a:pt x="2312319" y="1680747"/>
                  </a:lnTo>
                  <a:cubicBezTo>
                    <a:pt x="2312319" y="1690569"/>
                    <a:pt x="2308417" y="1699990"/>
                    <a:pt x="2301471" y="1706935"/>
                  </a:cubicBezTo>
                  <a:cubicBezTo>
                    <a:pt x="2294526" y="1713881"/>
                    <a:pt x="2285105" y="1717783"/>
                    <a:pt x="2275283" y="1717783"/>
                  </a:cubicBezTo>
                  <a:lnTo>
                    <a:pt x="37036" y="1717783"/>
                  </a:lnTo>
                  <a:cubicBezTo>
                    <a:pt x="16582" y="1717783"/>
                    <a:pt x="0" y="1701201"/>
                    <a:pt x="0" y="1680747"/>
                  </a:cubicBezTo>
                  <a:lnTo>
                    <a:pt x="0" y="37036"/>
                  </a:lnTo>
                  <a:cubicBezTo>
                    <a:pt x="0" y="27213"/>
                    <a:pt x="3902" y="17793"/>
                    <a:pt x="10848" y="10848"/>
                  </a:cubicBezTo>
                  <a:cubicBezTo>
                    <a:pt x="17793" y="3902"/>
                    <a:pt x="27213" y="0"/>
                    <a:pt x="37036" y="0"/>
                  </a:cubicBezTo>
                  <a:close/>
                </a:path>
              </a:pathLst>
            </a:custGeom>
            <a:solidFill>
              <a:srgbClr val="FFCE32"/>
            </a:solidFill>
          </p:spPr>
        </p:sp>
        <p:sp>
          <p:nvSpPr>
            <p:cNvPr name="TextBox 7" id="7"/>
            <p:cNvSpPr txBox="true"/>
            <p:nvPr/>
          </p:nvSpPr>
          <p:spPr>
            <a:xfrm>
              <a:off x="0" y="-57150"/>
              <a:ext cx="2312319" cy="1774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701615" y="2733088"/>
            <a:ext cx="7777718" cy="6203623"/>
            <a:chOff x="0" y="0"/>
            <a:chExt cx="2048453" cy="1633876"/>
          </a:xfrm>
        </p:grpSpPr>
        <p:sp>
          <p:nvSpPr>
            <p:cNvPr name="Freeform 9" id="9"/>
            <p:cNvSpPr/>
            <p:nvPr/>
          </p:nvSpPr>
          <p:spPr>
            <a:xfrm flipH="false" flipV="false" rot="0">
              <a:off x="0" y="0"/>
              <a:ext cx="2048453" cy="1633876"/>
            </a:xfrm>
            <a:custGeom>
              <a:avLst/>
              <a:gdLst/>
              <a:ahLst/>
              <a:cxnLst/>
              <a:rect r="r" b="b" t="t" l="l"/>
              <a:pathLst>
                <a:path h="1633876" w="2048453">
                  <a:moveTo>
                    <a:pt x="41807" y="0"/>
                  </a:moveTo>
                  <a:lnTo>
                    <a:pt x="2006646" y="0"/>
                  </a:lnTo>
                  <a:cubicBezTo>
                    <a:pt x="2017734" y="0"/>
                    <a:pt x="2028367" y="4405"/>
                    <a:pt x="2036208" y="12245"/>
                  </a:cubicBezTo>
                  <a:cubicBezTo>
                    <a:pt x="2044048" y="20085"/>
                    <a:pt x="2048453" y="30719"/>
                    <a:pt x="2048453" y="41807"/>
                  </a:cubicBezTo>
                  <a:lnTo>
                    <a:pt x="2048453" y="1592069"/>
                  </a:lnTo>
                  <a:cubicBezTo>
                    <a:pt x="2048453" y="1603157"/>
                    <a:pt x="2044048" y="1613791"/>
                    <a:pt x="2036208" y="1621631"/>
                  </a:cubicBezTo>
                  <a:cubicBezTo>
                    <a:pt x="2028367" y="1629471"/>
                    <a:pt x="2017734" y="1633876"/>
                    <a:pt x="2006646" y="1633876"/>
                  </a:cubicBezTo>
                  <a:lnTo>
                    <a:pt x="41807" y="1633876"/>
                  </a:lnTo>
                  <a:cubicBezTo>
                    <a:pt x="30719" y="1633876"/>
                    <a:pt x="20085" y="1629471"/>
                    <a:pt x="12245" y="1621631"/>
                  </a:cubicBezTo>
                  <a:cubicBezTo>
                    <a:pt x="4405" y="1613791"/>
                    <a:pt x="0" y="1603157"/>
                    <a:pt x="0" y="1592069"/>
                  </a:cubicBezTo>
                  <a:lnTo>
                    <a:pt x="0" y="41807"/>
                  </a:lnTo>
                  <a:cubicBezTo>
                    <a:pt x="0" y="30719"/>
                    <a:pt x="4405" y="20085"/>
                    <a:pt x="12245" y="12245"/>
                  </a:cubicBezTo>
                  <a:cubicBezTo>
                    <a:pt x="20085" y="4405"/>
                    <a:pt x="30719" y="0"/>
                    <a:pt x="41807" y="0"/>
                  </a:cubicBezTo>
                  <a:close/>
                </a:path>
              </a:pathLst>
            </a:custGeom>
            <a:solidFill>
              <a:srgbClr val="FFCE32"/>
            </a:solidFill>
          </p:spPr>
        </p:sp>
        <p:sp>
          <p:nvSpPr>
            <p:cNvPr name="TextBox 10" id="10"/>
            <p:cNvSpPr txBox="true"/>
            <p:nvPr/>
          </p:nvSpPr>
          <p:spPr>
            <a:xfrm>
              <a:off x="0" y="-57150"/>
              <a:ext cx="2048453" cy="1691026"/>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true" flipV="false" rot="0">
            <a:off x="10722983" y="-369962"/>
            <a:ext cx="4037087" cy="3222330"/>
          </a:xfrm>
          <a:custGeom>
            <a:avLst/>
            <a:gdLst/>
            <a:ahLst/>
            <a:cxnLst/>
            <a:rect r="r" b="b" t="t" l="l"/>
            <a:pathLst>
              <a:path h="3222330" w="4037087">
                <a:moveTo>
                  <a:pt x="4037087" y="0"/>
                </a:moveTo>
                <a:lnTo>
                  <a:pt x="0" y="0"/>
                </a:lnTo>
                <a:lnTo>
                  <a:pt x="0" y="3222329"/>
                </a:lnTo>
                <a:lnTo>
                  <a:pt x="4037087" y="3222329"/>
                </a:lnTo>
                <a:lnTo>
                  <a:pt x="403708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358934" y="430213"/>
            <a:ext cx="10937630" cy="1024653"/>
          </a:xfrm>
          <a:prstGeom prst="rect">
            <a:avLst/>
          </a:prstGeom>
        </p:spPr>
        <p:txBody>
          <a:bodyPr anchor="t" rtlCol="false" tIns="0" lIns="0" bIns="0" rIns="0">
            <a:spAutoFit/>
          </a:bodyPr>
          <a:lstStyle/>
          <a:p>
            <a:pPr algn="l">
              <a:lnSpc>
                <a:spcPts val="7568"/>
              </a:lnSpc>
            </a:pPr>
            <a:r>
              <a:rPr lang="en-US" sz="7802">
                <a:solidFill>
                  <a:srgbClr val="FFFFFF"/>
                </a:solidFill>
                <a:latin typeface="BM Hanna"/>
              </a:rPr>
              <a:t>INTRODUCTION</a:t>
            </a:r>
          </a:p>
        </p:txBody>
      </p:sp>
      <p:sp>
        <p:nvSpPr>
          <p:cNvPr name="TextBox 13" id="13"/>
          <p:cNvSpPr txBox="true"/>
          <p:nvPr/>
        </p:nvSpPr>
        <p:spPr>
          <a:xfrm rot="0">
            <a:off x="580132" y="1378666"/>
            <a:ext cx="8038625" cy="558165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E-learning, also known as online learning or distance education, has revolutionized the way people acquire knowledge and skills. It offers a flexible and convenient alternative to traditional classroom-based education, allowing individuals to access educational resources and courses from anywhere in the world at their own pace. As the demand for e-learning continues to grow, there is a need for effective systems that can recommend suitable courses to learners based on their interests, preferences, and learning goals.</a:t>
            </a:r>
          </a:p>
        </p:txBody>
      </p:sp>
      <p:sp>
        <p:nvSpPr>
          <p:cNvPr name="TextBox 14" id="14"/>
          <p:cNvSpPr txBox="true"/>
          <p:nvPr/>
        </p:nvSpPr>
        <p:spPr>
          <a:xfrm rot="0">
            <a:off x="9701615" y="3753601"/>
            <a:ext cx="7557685" cy="4086397"/>
          </a:xfrm>
          <a:prstGeom prst="rect">
            <a:avLst/>
          </a:prstGeom>
        </p:spPr>
        <p:txBody>
          <a:bodyPr anchor="t" rtlCol="false" tIns="0" lIns="0" bIns="0" rIns="0">
            <a:spAutoFit/>
          </a:bodyPr>
          <a:lstStyle/>
          <a:p>
            <a:pPr algn="just" marL="592748" indent="-296374" lvl="1">
              <a:lnSpc>
                <a:spcPts val="4118"/>
              </a:lnSpc>
              <a:buFont typeface="Arial"/>
              <a:buChar char="•"/>
            </a:pPr>
            <a:r>
              <a:rPr lang="en-US" sz="2745">
                <a:solidFill>
                  <a:srgbClr val="000000"/>
                </a:solidFill>
                <a:latin typeface="Canva Sans"/>
              </a:rPr>
              <a:t>One of the key challenges in e-learning is the vast amount of available courses and educational resources. With such a wide range of options, learners often face difficulties in finding the most relevant and high-quality courses that align with their specific needs. This is where machine learning comes into play.</a:t>
            </a:r>
          </a:p>
        </p:txBody>
      </p:sp>
      <p:sp>
        <p:nvSpPr>
          <p:cNvPr name="Freeform 15" id="15"/>
          <p:cNvSpPr/>
          <p:nvPr/>
        </p:nvSpPr>
        <p:spPr>
          <a:xfrm flipH="false" flipV="false" rot="0">
            <a:off x="-946807" y="6879311"/>
            <a:ext cx="3471862" cy="4114800"/>
          </a:xfrm>
          <a:custGeom>
            <a:avLst/>
            <a:gdLst/>
            <a:ahLst/>
            <a:cxnLst/>
            <a:rect r="r" b="b" t="t" l="l"/>
            <a:pathLst>
              <a:path h="4114800" w="3471862">
                <a:moveTo>
                  <a:pt x="0" y="0"/>
                </a:moveTo>
                <a:lnTo>
                  <a:pt x="3471862" y="0"/>
                </a:lnTo>
                <a:lnTo>
                  <a:pt x="347186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true" flipV="false" rot="0">
            <a:off x="15355729" y="7783574"/>
            <a:ext cx="2932271" cy="2503426"/>
          </a:xfrm>
          <a:custGeom>
            <a:avLst/>
            <a:gdLst/>
            <a:ahLst/>
            <a:cxnLst/>
            <a:rect r="r" b="b" t="t" l="l"/>
            <a:pathLst>
              <a:path h="2503426" w="2932271">
                <a:moveTo>
                  <a:pt x="2932271" y="0"/>
                </a:moveTo>
                <a:lnTo>
                  <a:pt x="0" y="0"/>
                </a:lnTo>
                <a:lnTo>
                  <a:pt x="0" y="2503426"/>
                </a:lnTo>
                <a:lnTo>
                  <a:pt x="2932271" y="2503426"/>
                </a:lnTo>
                <a:lnTo>
                  <a:pt x="293227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2969135" y="1454866"/>
            <a:ext cx="14574782" cy="9865952"/>
            <a:chOff x="0" y="0"/>
            <a:chExt cx="3838626" cy="2598440"/>
          </a:xfrm>
        </p:grpSpPr>
        <p:sp>
          <p:nvSpPr>
            <p:cNvPr name="Freeform 4" id="4"/>
            <p:cNvSpPr/>
            <p:nvPr/>
          </p:nvSpPr>
          <p:spPr>
            <a:xfrm flipH="false" flipV="false" rot="0">
              <a:off x="0" y="0"/>
              <a:ext cx="3838626" cy="2598440"/>
            </a:xfrm>
            <a:custGeom>
              <a:avLst/>
              <a:gdLst/>
              <a:ahLst/>
              <a:cxnLst/>
              <a:rect r="r" b="b" t="t" l="l"/>
              <a:pathLst>
                <a:path h="2598440" w="3838626">
                  <a:moveTo>
                    <a:pt x="22310" y="0"/>
                  </a:moveTo>
                  <a:lnTo>
                    <a:pt x="3816316" y="0"/>
                  </a:lnTo>
                  <a:cubicBezTo>
                    <a:pt x="3828637" y="0"/>
                    <a:pt x="3838626" y="9988"/>
                    <a:pt x="3838626" y="22310"/>
                  </a:cubicBezTo>
                  <a:lnTo>
                    <a:pt x="3838626" y="2576130"/>
                  </a:lnTo>
                  <a:cubicBezTo>
                    <a:pt x="3838626" y="2588452"/>
                    <a:pt x="3828637" y="2598440"/>
                    <a:pt x="3816316" y="2598440"/>
                  </a:cubicBezTo>
                  <a:lnTo>
                    <a:pt x="22310" y="2598440"/>
                  </a:lnTo>
                  <a:cubicBezTo>
                    <a:pt x="9988" y="2598440"/>
                    <a:pt x="0" y="2588452"/>
                    <a:pt x="0" y="2576130"/>
                  </a:cubicBezTo>
                  <a:lnTo>
                    <a:pt x="0" y="22310"/>
                  </a:lnTo>
                  <a:cubicBezTo>
                    <a:pt x="0" y="9988"/>
                    <a:pt x="9988" y="0"/>
                    <a:pt x="22310" y="0"/>
                  </a:cubicBezTo>
                  <a:close/>
                </a:path>
              </a:pathLst>
            </a:custGeom>
            <a:solidFill>
              <a:srgbClr val="FFCE32"/>
            </a:solidFill>
          </p:spPr>
        </p:sp>
        <p:sp>
          <p:nvSpPr>
            <p:cNvPr name="TextBox 5" id="5"/>
            <p:cNvSpPr txBox="true"/>
            <p:nvPr/>
          </p:nvSpPr>
          <p:spPr>
            <a:xfrm>
              <a:off x="0" y="-57150"/>
              <a:ext cx="3838626" cy="26555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5130811" y="-476841"/>
            <a:ext cx="4826211" cy="4220741"/>
          </a:xfrm>
          <a:custGeom>
            <a:avLst/>
            <a:gdLst/>
            <a:ahLst/>
            <a:cxnLst/>
            <a:rect r="r" b="b" t="t" l="l"/>
            <a:pathLst>
              <a:path h="4220741" w="4826211">
                <a:moveTo>
                  <a:pt x="0" y="0"/>
                </a:moveTo>
                <a:lnTo>
                  <a:pt x="4826211" y="0"/>
                </a:lnTo>
                <a:lnTo>
                  <a:pt x="4826211" y="4220741"/>
                </a:lnTo>
                <a:lnTo>
                  <a:pt x="0" y="4220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78812" y="7913841"/>
            <a:ext cx="2785600" cy="3108061"/>
          </a:xfrm>
          <a:custGeom>
            <a:avLst/>
            <a:gdLst/>
            <a:ahLst/>
            <a:cxnLst/>
            <a:rect r="r" b="b" t="t" l="l"/>
            <a:pathLst>
              <a:path h="3108061" w="2785600">
                <a:moveTo>
                  <a:pt x="2785600" y="0"/>
                </a:moveTo>
                <a:lnTo>
                  <a:pt x="0" y="0"/>
                </a:lnTo>
                <a:lnTo>
                  <a:pt x="0" y="3108061"/>
                </a:lnTo>
                <a:lnTo>
                  <a:pt x="2785600" y="3108061"/>
                </a:lnTo>
                <a:lnTo>
                  <a:pt x="27856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537976" y="5961676"/>
            <a:ext cx="2431158" cy="1940506"/>
          </a:xfrm>
          <a:custGeom>
            <a:avLst/>
            <a:gdLst/>
            <a:ahLst/>
            <a:cxnLst/>
            <a:rect r="r" b="b" t="t" l="l"/>
            <a:pathLst>
              <a:path h="1940506" w="2431158">
                <a:moveTo>
                  <a:pt x="2431159" y="0"/>
                </a:moveTo>
                <a:lnTo>
                  <a:pt x="0" y="0"/>
                </a:lnTo>
                <a:lnTo>
                  <a:pt x="0" y="1940507"/>
                </a:lnTo>
                <a:lnTo>
                  <a:pt x="2431159" y="1940507"/>
                </a:lnTo>
                <a:lnTo>
                  <a:pt x="243115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22743" y="1896050"/>
            <a:ext cx="11942265" cy="27813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Machine learning, a subfield of artificial intelligence, focuses on developing algorithms and models that can automatically learn and make predictions or decisions based on data. In the context of e-learning, machine learning techniques can be utilized to build intelligent course recommendation systems that assist learners in discovering the most suitable courses for their individual learning journeys.</a:t>
            </a:r>
          </a:p>
        </p:txBody>
      </p:sp>
      <p:sp>
        <p:nvSpPr>
          <p:cNvPr name="TextBox 10" id="10"/>
          <p:cNvSpPr txBox="true"/>
          <p:nvPr/>
        </p:nvSpPr>
        <p:spPr>
          <a:xfrm rot="0">
            <a:off x="3422743" y="5560377"/>
            <a:ext cx="12352446" cy="1994024"/>
          </a:xfrm>
          <a:prstGeom prst="rect">
            <a:avLst/>
          </a:prstGeom>
        </p:spPr>
        <p:txBody>
          <a:bodyPr anchor="t" rtlCol="false" tIns="0" lIns="0" bIns="0" rIns="0">
            <a:spAutoFit/>
          </a:bodyPr>
          <a:lstStyle/>
          <a:p>
            <a:pPr algn="just" marL="575030" indent="-287515" lvl="1">
              <a:lnSpc>
                <a:spcPts val="3995"/>
              </a:lnSpc>
              <a:buFont typeface="Arial"/>
              <a:buChar char="•"/>
            </a:pPr>
            <a:r>
              <a:rPr lang="en-US" sz="2663">
                <a:solidFill>
                  <a:srgbClr val="000000"/>
                </a:solidFill>
                <a:latin typeface="Canva Sans"/>
              </a:rPr>
              <a:t>The application has the power of artificial intelligence and machine learning, as through the user’s specifications and needs, the appropriate course will be suggested to him, through machine learning, understanding, and analyzing natural languages.</a:t>
            </a:r>
          </a:p>
        </p:txBody>
      </p:sp>
      <p:sp>
        <p:nvSpPr>
          <p:cNvPr name="TextBox 11" id="11"/>
          <p:cNvSpPr txBox="true"/>
          <p:nvPr/>
        </p:nvSpPr>
        <p:spPr>
          <a:xfrm rot="0">
            <a:off x="340416" y="430213"/>
            <a:ext cx="10937630" cy="1024653"/>
          </a:xfrm>
          <a:prstGeom prst="rect">
            <a:avLst/>
          </a:prstGeom>
        </p:spPr>
        <p:txBody>
          <a:bodyPr anchor="t" rtlCol="false" tIns="0" lIns="0" bIns="0" rIns="0">
            <a:spAutoFit/>
          </a:bodyPr>
          <a:lstStyle/>
          <a:p>
            <a:pPr algn="l">
              <a:lnSpc>
                <a:spcPts val="7568"/>
              </a:lnSpc>
            </a:pPr>
            <a:r>
              <a:rPr lang="en-US" sz="7802">
                <a:solidFill>
                  <a:srgbClr val="FFFFFF"/>
                </a:solidFill>
                <a:latin typeface="BM Hanna"/>
              </a:rPr>
              <a:t>INTRODUCTION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0" y="1189906"/>
            <a:ext cx="18521798" cy="9025167"/>
          </a:xfrm>
          <a:custGeom>
            <a:avLst/>
            <a:gdLst/>
            <a:ahLst/>
            <a:cxnLst/>
            <a:rect r="r" b="b" t="t" l="l"/>
            <a:pathLst>
              <a:path h="9025167" w="18521798">
                <a:moveTo>
                  <a:pt x="0" y="0"/>
                </a:moveTo>
                <a:lnTo>
                  <a:pt x="18521798" y="0"/>
                </a:lnTo>
                <a:lnTo>
                  <a:pt x="18521798" y="9025167"/>
                </a:lnTo>
                <a:lnTo>
                  <a:pt x="0" y="9025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5106" y="773265"/>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278346" y="-376514"/>
            <a:ext cx="12898816" cy="1405214"/>
            <a:chOff x="0" y="0"/>
            <a:chExt cx="3397219" cy="370098"/>
          </a:xfrm>
        </p:grpSpPr>
        <p:sp>
          <p:nvSpPr>
            <p:cNvPr name="Freeform 6" id="6"/>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7" id="7"/>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PROBLEM STATEMENT</a:t>
            </a:r>
          </a:p>
        </p:txBody>
      </p:sp>
      <p:sp>
        <p:nvSpPr>
          <p:cNvPr name="TextBox 9" id="9"/>
          <p:cNvSpPr txBox="true"/>
          <p:nvPr/>
        </p:nvSpPr>
        <p:spPr>
          <a:xfrm rot="0">
            <a:off x="1578097" y="3269477"/>
            <a:ext cx="7304996" cy="51149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There are many different specializations and courses available online, and it can be difficult to know which one is right for you. The team can help by providing a variety of features to help learners find appropriate content for their needs Even after finding a few courses that interest them, it can be difficult to compare them. A website can help by providing information about each course.</a:t>
            </a:r>
          </a:p>
          <a:p>
            <a:pPr algn="just">
              <a:lnSpc>
                <a:spcPts val="3749"/>
              </a:lnSpc>
            </a:pPr>
          </a:p>
        </p:txBody>
      </p:sp>
      <p:sp>
        <p:nvSpPr>
          <p:cNvPr name="TextBox 10" id="10"/>
          <p:cNvSpPr txBox="true"/>
          <p:nvPr/>
        </p:nvSpPr>
        <p:spPr>
          <a:xfrm rot="0">
            <a:off x="9400227" y="3269477"/>
            <a:ext cx="7304996"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To make it easier to find courses, the site can use a search bar that allows learners to filter results by skill, subject, level, price, or other criteria. The site can also make recommendations based on the learner's interests and previous course history.</a:t>
            </a:r>
          </a:p>
          <a:p>
            <a:pPr algn="just">
              <a:lnSpc>
                <a:spcPts val="3749"/>
              </a:lnSpc>
            </a:pPr>
          </a:p>
        </p:txBody>
      </p:sp>
      <p:sp>
        <p:nvSpPr>
          <p:cNvPr name="Freeform 11" id="11"/>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441915" y="1189906"/>
            <a:ext cx="17404169" cy="8480577"/>
          </a:xfrm>
          <a:custGeom>
            <a:avLst/>
            <a:gdLst/>
            <a:ahLst/>
            <a:cxnLst/>
            <a:rect r="r" b="b" t="t" l="l"/>
            <a:pathLst>
              <a:path h="8480577" w="17404169">
                <a:moveTo>
                  <a:pt x="0" y="0"/>
                </a:moveTo>
                <a:lnTo>
                  <a:pt x="17404170" y="0"/>
                </a:lnTo>
                <a:lnTo>
                  <a:pt x="17404170" y="8480577"/>
                </a:lnTo>
                <a:lnTo>
                  <a:pt x="0" y="8480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5106" y="773265"/>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278346" y="-376514"/>
            <a:ext cx="12898816" cy="1405214"/>
            <a:chOff x="0" y="0"/>
            <a:chExt cx="3397219" cy="370098"/>
          </a:xfrm>
        </p:grpSpPr>
        <p:sp>
          <p:nvSpPr>
            <p:cNvPr name="Freeform 6" id="6"/>
            <p:cNvSpPr/>
            <p:nvPr/>
          </p:nvSpPr>
          <p:spPr>
            <a:xfrm flipH="false" flipV="false" rot="0">
              <a:off x="0" y="0"/>
              <a:ext cx="3397219" cy="370098"/>
            </a:xfrm>
            <a:custGeom>
              <a:avLst/>
              <a:gdLst/>
              <a:ahLst/>
              <a:cxnLst/>
              <a:rect r="r" b="b" t="t" l="l"/>
              <a:pathLst>
                <a:path h="370098" w="3397219">
                  <a:moveTo>
                    <a:pt x="25209" y="0"/>
                  </a:moveTo>
                  <a:lnTo>
                    <a:pt x="3372010" y="0"/>
                  </a:lnTo>
                  <a:cubicBezTo>
                    <a:pt x="3385933" y="0"/>
                    <a:pt x="3397219" y="11286"/>
                    <a:pt x="3397219" y="25209"/>
                  </a:cubicBezTo>
                  <a:lnTo>
                    <a:pt x="3397219" y="344889"/>
                  </a:lnTo>
                  <a:cubicBezTo>
                    <a:pt x="3397219" y="351575"/>
                    <a:pt x="3394563" y="357987"/>
                    <a:pt x="3389836" y="362714"/>
                  </a:cubicBezTo>
                  <a:cubicBezTo>
                    <a:pt x="3385108" y="367442"/>
                    <a:pt x="3378696" y="370098"/>
                    <a:pt x="3372010" y="370098"/>
                  </a:cubicBezTo>
                  <a:lnTo>
                    <a:pt x="25209" y="370098"/>
                  </a:lnTo>
                  <a:cubicBezTo>
                    <a:pt x="11286" y="370098"/>
                    <a:pt x="0" y="358811"/>
                    <a:pt x="0" y="344889"/>
                  </a:cubicBezTo>
                  <a:lnTo>
                    <a:pt x="0" y="25209"/>
                  </a:lnTo>
                  <a:cubicBezTo>
                    <a:pt x="0" y="11286"/>
                    <a:pt x="11286" y="0"/>
                    <a:pt x="25209" y="0"/>
                  </a:cubicBezTo>
                  <a:close/>
                </a:path>
              </a:pathLst>
            </a:custGeom>
            <a:solidFill>
              <a:srgbClr val="FFCE32"/>
            </a:solidFill>
          </p:spPr>
        </p:sp>
        <p:sp>
          <p:nvSpPr>
            <p:cNvPr name="TextBox 7" id="7"/>
            <p:cNvSpPr txBox="true"/>
            <p:nvPr/>
          </p:nvSpPr>
          <p:spPr>
            <a:xfrm>
              <a:off x="0" y="-57150"/>
              <a:ext cx="3397219" cy="42724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478101" y="142875"/>
            <a:ext cx="12594307" cy="906417"/>
          </a:xfrm>
          <a:prstGeom prst="rect">
            <a:avLst/>
          </a:prstGeom>
        </p:spPr>
        <p:txBody>
          <a:bodyPr anchor="t" rtlCol="false" tIns="0" lIns="0" bIns="0" rIns="0">
            <a:spAutoFit/>
          </a:bodyPr>
          <a:lstStyle/>
          <a:p>
            <a:pPr algn="l">
              <a:lnSpc>
                <a:spcPts val="6693"/>
              </a:lnSpc>
            </a:pPr>
            <a:r>
              <a:rPr lang="en-US" sz="6900">
                <a:solidFill>
                  <a:srgbClr val="000000"/>
                </a:solidFill>
                <a:latin typeface="BM Hanna"/>
              </a:rPr>
              <a:t>PROBLEM STATEMENT</a:t>
            </a:r>
          </a:p>
        </p:txBody>
      </p:sp>
      <p:sp>
        <p:nvSpPr>
          <p:cNvPr name="TextBox 9" id="9"/>
          <p:cNvSpPr txBox="true"/>
          <p:nvPr/>
        </p:nvSpPr>
        <p:spPr>
          <a:xfrm rot="0">
            <a:off x="1730258" y="2851492"/>
            <a:ext cx="7822130" cy="32480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To provide detailed information about courses, the site can include a detailed course outline, instructor bio, and price information for each course. The site can also include reviews from other learners to provide feedback on the course.</a:t>
            </a:r>
          </a:p>
          <a:p>
            <a:pPr algn="just">
              <a:lnSpc>
                <a:spcPts val="3749"/>
              </a:lnSpc>
            </a:pPr>
          </a:p>
        </p:txBody>
      </p:sp>
      <p:sp>
        <p:nvSpPr>
          <p:cNvPr name="TextBox 10" id="10"/>
          <p:cNvSpPr txBox="true"/>
          <p:nvPr/>
        </p:nvSpPr>
        <p:spPr>
          <a:xfrm rot="0">
            <a:off x="8957108" y="5353994"/>
            <a:ext cx="7304996" cy="2781300"/>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Canva Sans"/>
              </a:rPr>
              <a:t>To make it easy to compare courses, the site can offer side-by-side comparisons of courses, or allow learners to rate and review courses. The site can also provide a list of courses that are similar to each other.</a:t>
            </a:r>
          </a:p>
          <a:p>
            <a:pPr algn="just">
              <a:lnSpc>
                <a:spcPts val="3749"/>
              </a:lnSpc>
            </a:pPr>
          </a:p>
        </p:txBody>
      </p:sp>
      <p:sp>
        <p:nvSpPr>
          <p:cNvPr name="Freeform 11" id="11"/>
          <p:cNvSpPr/>
          <p:nvPr/>
        </p:nvSpPr>
        <p:spPr>
          <a:xfrm flipH="false" flipV="false" rot="0">
            <a:off x="16262104" y="532580"/>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67707">
            <a:off x="491197" y="5856666"/>
            <a:ext cx="3978551" cy="4438545"/>
          </a:xfrm>
          <a:custGeom>
            <a:avLst/>
            <a:gdLst/>
            <a:ahLst/>
            <a:cxnLst/>
            <a:rect r="r" b="b" t="t" l="l"/>
            <a:pathLst>
              <a:path h="4438545" w="3978551">
                <a:moveTo>
                  <a:pt x="0" y="0"/>
                </a:moveTo>
                <a:lnTo>
                  <a:pt x="3978551" y="0"/>
                </a:lnTo>
                <a:lnTo>
                  <a:pt x="3978551" y="4438545"/>
                </a:lnTo>
                <a:lnTo>
                  <a:pt x="0" y="4438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DAGHkNxI0QQ</dc:identifier>
  <dcterms:modified xsi:type="dcterms:W3CDTF">2011-08-01T06:04:30Z</dcterms:modified>
  <cp:revision>1</cp:revision>
  <dc:title>Digital Education</dc:title>
</cp:coreProperties>
</file>